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368" r:id="rId2"/>
    <p:sldId id="411" r:id="rId3"/>
    <p:sldId id="410" r:id="rId4"/>
    <p:sldId id="409" r:id="rId5"/>
    <p:sldId id="408" r:id="rId6"/>
    <p:sldId id="413" r:id="rId7"/>
    <p:sldId id="412" r:id="rId8"/>
    <p:sldId id="407" r:id="rId9"/>
    <p:sldId id="414" r:id="rId10"/>
    <p:sldId id="415" r:id="rId11"/>
    <p:sldId id="417" r:id="rId12"/>
    <p:sldId id="398" r:id="rId13"/>
    <p:sldId id="416" r:id="rId14"/>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FC00"/>
    <a:srgbClr val="FFFF89"/>
    <a:srgbClr val="FFE4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0"/>
    <p:restoredTop sz="94882"/>
  </p:normalViewPr>
  <p:slideViewPr>
    <p:cSldViewPr snapToGrid="0">
      <p:cViewPr varScale="1">
        <p:scale>
          <a:sx n="228" d="100"/>
          <a:sy n="228" d="100"/>
        </p:scale>
        <p:origin x="117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6/12/2025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42650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0791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6037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3794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43903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12/6/25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12/6/25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12/6/25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12/6/25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12/6/25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12/6/25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12/6/25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12/6/25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12/6/25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12/6/25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12/6/25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12/6/25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Isaiah  11:1-16</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7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A New Earth.  Filled with the Holy Fearful Presence of God.</a:t>
            </a:r>
            <a:endParaRPr lang="en-AU" sz="2000" dirty="0">
              <a:solidFill>
                <a:srgbClr val="FFFF00"/>
              </a:solidFill>
              <a:cs typeface="Times New Roman" panose="02020603050405020304" pitchFamily="18" charset="0"/>
            </a:endParaRPr>
          </a:p>
        </p:txBody>
      </p:sp>
      <p:sp>
        <p:nvSpPr>
          <p:cNvPr id="12" name="TextBox 11">
            <a:extLst>
              <a:ext uri="{FF2B5EF4-FFF2-40B4-BE49-F238E27FC236}">
                <a16:creationId xmlns:a16="http://schemas.microsoft.com/office/drawing/2014/main" id="{ABCDDF82-6905-4B34-2598-221AEE3D48DF}"/>
              </a:ext>
            </a:extLst>
          </p:cNvPr>
          <p:cNvSpPr txBox="1"/>
          <p:nvPr/>
        </p:nvSpPr>
        <p:spPr>
          <a:xfrm>
            <a:off x="0" y="1304716"/>
            <a:ext cx="2587084" cy="400110"/>
          </a:xfrm>
          <a:prstGeom prst="rect">
            <a:avLst/>
          </a:prstGeom>
          <a:noFill/>
        </p:spPr>
        <p:txBody>
          <a:bodyPr wrap="square" rtlCol="0">
            <a:spAutoFit/>
          </a:bodyPr>
          <a:lstStyle/>
          <a:p>
            <a:pPr lvl="0">
              <a:defRPr/>
            </a:pPr>
            <a:r>
              <a:rPr lang="en-AU" sz="2000" dirty="0">
                <a:solidFill>
                  <a:srgbClr val="FFFC00"/>
                </a:solidFill>
                <a:latin typeface="Times New Roman" panose="02020603050405020304" pitchFamily="18" charset="0"/>
                <a:cs typeface="Times New Roman" panose="02020603050405020304" pitchFamily="18" charset="0"/>
              </a:rPr>
              <a:t>A Messianic Prophecy</a:t>
            </a:r>
            <a:endParaRPr lang="en-AU" sz="2000" dirty="0">
              <a:solidFill>
                <a:srgbClr val="FFFC00"/>
              </a:solidFill>
              <a:cs typeface="Times New Roman" panose="02020603050405020304" pitchFamily="18" charset="0"/>
            </a:endParaRPr>
          </a:p>
        </p:txBody>
      </p:sp>
      <p:sp>
        <p:nvSpPr>
          <p:cNvPr id="13" name="TextBox 12">
            <a:extLst>
              <a:ext uri="{FF2B5EF4-FFF2-40B4-BE49-F238E27FC236}">
                <a16:creationId xmlns:a16="http://schemas.microsoft.com/office/drawing/2014/main" id="{A4287117-ADFB-D35B-451D-9ABC307CBE2C}"/>
              </a:ext>
            </a:extLst>
          </p:cNvPr>
          <p:cNvSpPr txBox="1"/>
          <p:nvPr/>
        </p:nvSpPr>
        <p:spPr>
          <a:xfrm>
            <a:off x="183995" y="3666992"/>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Godly justice = the wicked will be punished</a:t>
            </a:r>
          </a:p>
        </p:txBody>
      </p:sp>
      <p:sp>
        <p:nvSpPr>
          <p:cNvPr id="16" name="TextBox 15">
            <a:extLst>
              <a:ext uri="{FF2B5EF4-FFF2-40B4-BE49-F238E27FC236}">
                <a16:creationId xmlns:a16="http://schemas.microsoft.com/office/drawing/2014/main" id="{3C13A452-6DDE-3723-D918-BB700BB53394}"/>
              </a:ext>
            </a:extLst>
          </p:cNvPr>
          <p:cNvSpPr txBox="1"/>
          <p:nvPr/>
        </p:nvSpPr>
        <p:spPr>
          <a:xfrm>
            <a:off x="-1" y="3383196"/>
            <a:ext cx="5514344" cy="338554"/>
          </a:xfrm>
          <a:prstGeom prst="rect">
            <a:avLst/>
          </a:prstGeom>
          <a:solidFill>
            <a:schemeClr val="bg1"/>
          </a:solidFill>
        </p:spPr>
        <p:txBody>
          <a:bodyPr wrap="square" rtlCol="0">
            <a:spAutoFit/>
          </a:bodyPr>
          <a:lstStyle/>
          <a:p>
            <a:r>
              <a:rPr lang="en-AU" sz="1600" dirty="0">
                <a:latin typeface="Comic Sans MS" panose="030F0902030302020204" pitchFamily="66" charset="0"/>
                <a:ea typeface="Times New Roman" panose="02020603050405020304" pitchFamily="18" charset="0"/>
                <a:cs typeface="Times New Roman" panose="02020603050405020304" pitchFamily="18" charset="0"/>
              </a:rPr>
              <a:t>and he shall strike the earth with the rod of his mouth,</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24" name="TextBox 23">
            <a:extLst>
              <a:ext uri="{FF2B5EF4-FFF2-40B4-BE49-F238E27FC236}">
                <a16:creationId xmlns:a16="http://schemas.microsoft.com/office/drawing/2014/main" id="{2F96BBE2-6B11-59C9-D3AA-814366C94C20}"/>
              </a:ext>
            </a:extLst>
          </p:cNvPr>
          <p:cNvSpPr txBox="1"/>
          <p:nvPr/>
        </p:nvSpPr>
        <p:spPr>
          <a:xfrm>
            <a:off x="50314" y="381386"/>
            <a:ext cx="9082536" cy="923330"/>
          </a:xfrm>
          <a:prstGeom prst="rect">
            <a:avLst/>
          </a:prstGeom>
          <a:noFill/>
          <a:ln>
            <a:solidFill>
              <a:schemeClr val="bg1"/>
            </a:solidFill>
          </a:ln>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world into which Isaiah Prophesied</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Great uncertainty;  Changing alliances;  Rise &amp; fall of world superpowers;  Wealth divide.</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divided Kingdom of  Judah  &amp;  Israel (Ephram)</a:t>
            </a:r>
          </a:p>
        </p:txBody>
      </p:sp>
      <p:sp>
        <p:nvSpPr>
          <p:cNvPr id="2" name="TextBox 1">
            <a:extLst>
              <a:ext uri="{FF2B5EF4-FFF2-40B4-BE49-F238E27FC236}">
                <a16:creationId xmlns:a16="http://schemas.microsoft.com/office/drawing/2014/main" id="{85FE49E1-6D70-A1A5-42AD-AD71F2378912}"/>
              </a:ext>
            </a:extLst>
          </p:cNvPr>
          <p:cNvSpPr txBox="1"/>
          <p:nvPr/>
        </p:nvSpPr>
        <p:spPr>
          <a:xfrm>
            <a:off x="2497874" y="1304716"/>
            <a:ext cx="663497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coming King, who would restore the glory-days of a united Israel</a:t>
            </a:r>
          </a:p>
        </p:txBody>
      </p:sp>
      <p:sp>
        <p:nvSpPr>
          <p:cNvPr id="6" name="TextBox 5">
            <a:extLst>
              <a:ext uri="{FF2B5EF4-FFF2-40B4-BE49-F238E27FC236}">
                <a16:creationId xmlns:a16="http://schemas.microsoft.com/office/drawing/2014/main" id="{7335B21C-CB7F-6FDC-D9C1-17C3F8BB5E29}"/>
              </a:ext>
            </a:extLst>
          </p:cNvPr>
          <p:cNvSpPr txBox="1"/>
          <p:nvPr/>
        </p:nvSpPr>
        <p:spPr>
          <a:xfrm>
            <a:off x="0" y="1639253"/>
            <a:ext cx="9132849"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tree cut down, to re-shoot from the stump.  Kings of the line of David, cut back to the stump.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Messiah (Jesus) would bring a completely new Kingdom (Kingdom of God / Heaven)</a:t>
            </a:r>
          </a:p>
        </p:txBody>
      </p:sp>
      <p:sp>
        <p:nvSpPr>
          <p:cNvPr id="7" name="TextBox 6">
            <a:extLst>
              <a:ext uri="{FF2B5EF4-FFF2-40B4-BE49-F238E27FC236}">
                <a16:creationId xmlns:a16="http://schemas.microsoft.com/office/drawing/2014/main" id="{4A03D37A-65D0-5696-FB5D-64CCD4201F7C}"/>
              </a:ext>
            </a:extLst>
          </p:cNvPr>
          <p:cNvSpPr txBox="1"/>
          <p:nvPr/>
        </p:nvSpPr>
        <p:spPr>
          <a:xfrm>
            <a:off x="-1" y="2250789"/>
            <a:ext cx="4231889" cy="369332"/>
          </a:xfrm>
          <a:prstGeom prst="rect">
            <a:avLst/>
          </a:prstGeom>
          <a:noFill/>
        </p:spPr>
        <p:txBody>
          <a:bodyPr wrap="square" rtlCol="0">
            <a:spAutoFit/>
          </a:bodyPr>
          <a:lstStyle/>
          <a:p>
            <a:pPr lvl="0">
              <a:defRPr/>
            </a:pPr>
            <a:r>
              <a:rPr lang="en-AU" u="sng" dirty="0">
                <a:solidFill>
                  <a:srgbClr val="FFFC00"/>
                </a:solidFill>
                <a:latin typeface="Times New Roman" panose="02020603050405020304" pitchFamily="18" charset="0"/>
                <a:cs typeface="Times New Roman" panose="02020603050405020304" pitchFamily="18" charset="0"/>
              </a:rPr>
              <a:t>When Jesus Returns</a:t>
            </a:r>
            <a:r>
              <a:rPr lang="en-AU" dirty="0">
                <a:solidFill>
                  <a:srgbClr val="FFFC00"/>
                </a:solidFill>
                <a:latin typeface="Times New Roman" panose="02020603050405020304" pitchFamily="18" charset="0"/>
                <a:cs typeface="Times New Roman" panose="02020603050405020304" pitchFamily="18" charset="0"/>
              </a:rPr>
              <a:t>.  A King like no other</a:t>
            </a:r>
            <a:endParaRPr lang="en-AU" dirty="0">
              <a:solidFill>
                <a:srgbClr val="FFFC00"/>
              </a:solidFill>
              <a:cs typeface="Times New Roman" panose="02020603050405020304" pitchFamily="18" charset="0"/>
            </a:endParaRPr>
          </a:p>
        </p:txBody>
      </p:sp>
      <p:sp>
        <p:nvSpPr>
          <p:cNvPr id="9" name="TextBox 8">
            <a:extLst>
              <a:ext uri="{FF2B5EF4-FFF2-40B4-BE49-F238E27FC236}">
                <a16:creationId xmlns:a16="http://schemas.microsoft.com/office/drawing/2014/main" id="{F7C68F11-658B-013A-2B74-9B1AAEE8AC7F}"/>
              </a:ext>
            </a:extLst>
          </p:cNvPr>
          <p:cNvSpPr txBox="1"/>
          <p:nvPr/>
        </p:nvSpPr>
        <p:spPr>
          <a:xfrm>
            <a:off x="4014440" y="2250789"/>
            <a:ext cx="514071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Spirit of YHWH God shall rest upon Him</a:t>
            </a:r>
          </a:p>
        </p:txBody>
      </p:sp>
      <p:sp>
        <p:nvSpPr>
          <p:cNvPr id="10" name="TextBox 9">
            <a:extLst>
              <a:ext uri="{FF2B5EF4-FFF2-40B4-BE49-F238E27FC236}">
                <a16:creationId xmlns:a16="http://schemas.microsoft.com/office/drawing/2014/main" id="{768848CF-3010-A438-5D18-AF6866198F4D}"/>
              </a:ext>
            </a:extLst>
          </p:cNvPr>
          <p:cNvSpPr txBox="1"/>
          <p:nvPr/>
        </p:nvSpPr>
        <p:spPr>
          <a:xfrm>
            <a:off x="183995" y="2514623"/>
            <a:ext cx="8948853"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Wisdom;  Understanding;  Counsel;  Might;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Knowledge of  YHWH;  Fear of  YHWH;  Delight in the fear of God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One who judges with complete justice &amp; fairness.  Unswayed by appearances.</a:t>
            </a:r>
          </a:p>
        </p:txBody>
      </p:sp>
      <p:sp>
        <p:nvSpPr>
          <p:cNvPr id="11" name="TextBox 10">
            <a:extLst>
              <a:ext uri="{FF2B5EF4-FFF2-40B4-BE49-F238E27FC236}">
                <a16:creationId xmlns:a16="http://schemas.microsoft.com/office/drawing/2014/main" id="{9B23F55E-9191-D15E-2CDD-ECA09B26FA19}"/>
              </a:ext>
            </a:extLst>
          </p:cNvPr>
          <p:cNvSpPr txBox="1"/>
          <p:nvPr/>
        </p:nvSpPr>
        <p:spPr>
          <a:xfrm>
            <a:off x="-1" y="3979228"/>
            <a:ext cx="3016406"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Delight in the fear of God</a:t>
            </a:r>
            <a:endParaRPr lang="en-AU" dirty="0">
              <a:solidFill>
                <a:srgbClr val="FFFC00"/>
              </a:solidFill>
              <a:cs typeface="Times New Roman" panose="02020603050405020304" pitchFamily="18" charset="0"/>
            </a:endParaRPr>
          </a:p>
        </p:txBody>
      </p:sp>
      <p:sp>
        <p:nvSpPr>
          <p:cNvPr id="20" name="TextBox 19">
            <a:extLst>
              <a:ext uri="{FF2B5EF4-FFF2-40B4-BE49-F238E27FC236}">
                <a16:creationId xmlns:a16="http://schemas.microsoft.com/office/drawing/2014/main" id="{E7825D65-3DBE-C162-226E-BDCCD205AF2E}"/>
              </a:ext>
            </a:extLst>
          </p:cNvPr>
          <p:cNvSpPr txBox="1"/>
          <p:nvPr/>
        </p:nvSpPr>
        <p:spPr>
          <a:xfrm>
            <a:off x="2704170" y="3968075"/>
            <a:ext cx="642867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Sin is the rejection of God.  (No delight in the fear of God)</a:t>
            </a:r>
          </a:p>
        </p:txBody>
      </p:sp>
      <p:sp>
        <p:nvSpPr>
          <p:cNvPr id="21" name="TextBox 20">
            <a:extLst>
              <a:ext uri="{FF2B5EF4-FFF2-40B4-BE49-F238E27FC236}">
                <a16:creationId xmlns:a16="http://schemas.microsoft.com/office/drawing/2014/main" id="{2E33F000-6BA8-9AEB-61C8-7952C8F81CE9}"/>
              </a:ext>
            </a:extLst>
          </p:cNvPr>
          <p:cNvSpPr txBox="1"/>
          <p:nvPr/>
        </p:nvSpPr>
        <p:spPr>
          <a:xfrm>
            <a:off x="172843" y="4235704"/>
            <a:ext cx="898230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As we repent of sin and submit to Jesus as Lord, our sins are taken away.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Now Children of God.  </a:t>
            </a:r>
            <a:r>
              <a:rPr lang="en-AU" dirty="0">
                <a:solidFill>
                  <a:srgbClr val="FFFFBD"/>
                </a:solidFill>
                <a:latin typeface="Times New Roman" panose="02020603050405020304" pitchFamily="18" charset="0"/>
                <a:cs typeface="Times New Roman" panose="02020603050405020304" pitchFamily="18" charset="0"/>
              </a:rPr>
              <a:t>A delightful embracing of the holiness &amp; unapproachability of God</a:t>
            </a:r>
          </a:p>
        </p:txBody>
      </p:sp>
      <p:sp>
        <p:nvSpPr>
          <p:cNvPr id="25" name="TextBox 24">
            <a:extLst>
              <a:ext uri="{FF2B5EF4-FFF2-40B4-BE49-F238E27FC236}">
                <a16:creationId xmlns:a16="http://schemas.microsoft.com/office/drawing/2014/main" id="{0077F670-A7EA-14AC-7DE3-77732122D2FC}"/>
              </a:ext>
            </a:extLst>
          </p:cNvPr>
          <p:cNvSpPr txBox="1"/>
          <p:nvPr/>
        </p:nvSpPr>
        <p:spPr>
          <a:xfrm>
            <a:off x="16726" y="4787692"/>
            <a:ext cx="4672362"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Kingdom of God comes in all of its fulness</a:t>
            </a:r>
            <a:endParaRPr lang="en-AU" dirty="0">
              <a:solidFill>
                <a:srgbClr val="FFFC00"/>
              </a:solidFill>
              <a:cs typeface="Times New Roman" panose="02020603050405020304" pitchFamily="18" charset="0"/>
            </a:endParaRPr>
          </a:p>
        </p:txBody>
      </p:sp>
      <p:sp>
        <p:nvSpPr>
          <p:cNvPr id="26" name="TextBox 25">
            <a:extLst>
              <a:ext uri="{FF2B5EF4-FFF2-40B4-BE49-F238E27FC236}">
                <a16:creationId xmlns:a16="http://schemas.microsoft.com/office/drawing/2014/main" id="{6C5510F1-E27A-DB2A-840A-1D35AB5DDB50}"/>
              </a:ext>
            </a:extLst>
          </p:cNvPr>
          <p:cNvSpPr txBox="1"/>
          <p:nvPr/>
        </p:nvSpPr>
        <p:spPr>
          <a:xfrm>
            <a:off x="4477215" y="4798841"/>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Laws of nature upended.</a:t>
            </a:r>
          </a:p>
        </p:txBody>
      </p:sp>
      <p:sp>
        <p:nvSpPr>
          <p:cNvPr id="27" name="TextBox 26">
            <a:extLst>
              <a:ext uri="{FF2B5EF4-FFF2-40B4-BE49-F238E27FC236}">
                <a16:creationId xmlns:a16="http://schemas.microsoft.com/office/drawing/2014/main" id="{C8A8D8BE-E8C3-3226-255C-D3622126D5C5}"/>
              </a:ext>
            </a:extLst>
          </p:cNvPr>
          <p:cNvSpPr txBox="1"/>
          <p:nvPr/>
        </p:nvSpPr>
        <p:spPr>
          <a:xfrm>
            <a:off x="172844" y="5044167"/>
            <a:ext cx="897115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violence;  No death;  No apex predators attacking the weak and vulnerable</a:t>
            </a:r>
          </a:p>
        </p:txBody>
      </p:sp>
    </p:spTree>
    <p:extLst>
      <p:ext uri="{BB962C8B-B14F-4D97-AF65-F5344CB8AC3E}">
        <p14:creationId xmlns:p14="http://schemas.microsoft.com/office/powerpoint/2010/main" val="1422189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animBg="1"/>
      <p:bldP spid="10" grpId="0" uiExpand="1" build="p"/>
      <p:bldP spid="11" grpId="0"/>
      <p:bldP spid="20" grpId="0"/>
      <p:bldP spid="21" grpId="0" uiExpand="1" build="p"/>
      <p:bldP spid="25" grpId="0"/>
      <p:bldP spid="26"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A New Earth.  Filled with the Holy Fearful Presence of God.</a:t>
            </a:r>
            <a:endParaRPr lang="en-AU" sz="2000" dirty="0">
              <a:solidFill>
                <a:srgbClr val="FFFF00"/>
              </a:solidFill>
              <a:cs typeface="Times New Roman" panose="02020603050405020304" pitchFamily="18" charset="0"/>
            </a:endParaRPr>
          </a:p>
        </p:txBody>
      </p:sp>
      <p:sp>
        <p:nvSpPr>
          <p:cNvPr id="12" name="TextBox 11">
            <a:extLst>
              <a:ext uri="{FF2B5EF4-FFF2-40B4-BE49-F238E27FC236}">
                <a16:creationId xmlns:a16="http://schemas.microsoft.com/office/drawing/2014/main" id="{ABCDDF82-6905-4B34-2598-221AEE3D48DF}"/>
              </a:ext>
            </a:extLst>
          </p:cNvPr>
          <p:cNvSpPr txBox="1"/>
          <p:nvPr/>
        </p:nvSpPr>
        <p:spPr>
          <a:xfrm>
            <a:off x="22301" y="1206252"/>
            <a:ext cx="2587084" cy="400110"/>
          </a:xfrm>
          <a:prstGeom prst="rect">
            <a:avLst/>
          </a:prstGeom>
          <a:noFill/>
        </p:spPr>
        <p:txBody>
          <a:bodyPr wrap="square" rtlCol="0">
            <a:spAutoFit/>
          </a:bodyPr>
          <a:lstStyle/>
          <a:p>
            <a:pPr lvl="0">
              <a:defRPr/>
            </a:pPr>
            <a:r>
              <a:rPr lang="en-AU" sz="2000" dirty="0">
                <a:solidFill>
                  <a:srgbClr val="FFFC00"/>
                </a:solidFill>
                <a:latin typeface="Times New Roman" panose="02020603050405020304" pitchFamily="18" charset="0"/>
                <a:cs typeface="Times New Roman" panose="02020603050405020304" pitchFamily="18" charset="0"/>
              </a:rPr>
              <a:t>A Messianic Prophecy</a:t>
            </a:r>
            <a:endParaRPr lang="en-AU" sz="2000" dirty="0">
              <a:solidFill>
                <a:srgbClr val="FFFC00"/>
              </a:solidFill>
              <a:cs typeface="Times New Roman" panose="02020603050405020304" pitchFamily="18" charset="0"/>
            </a:endParaRPr>
          </a:p>
        </p:txBody>
      </p:sp>
      <p:sp>
        <p:nvSpPr>
          <p:cNvPr id="13" name="TextBox 12">
            <a:extLst>
              <a:ext uri="{FF2B5EF4-FFF2-40B4-BE49-F238E27FC236}">
                <a16:creationId xmlns:a16="http://schemas.microsoft.com/office/drawing/2014/main" id="{A4287117-ADFB-D35B-451D-9ABC307CBE2C}"/>
              </a:ext>
            </a:extLst>
          </p:cNvPr>
          <p:cNvSpPr txBox="1"/>
          <p:nvPr/>
        </p:nvSpPr>
        <p:spPr>
          <a:xfrm>
            <a:off x="206297" y="2902241"/>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Godly justice = the wicked will be punished</a:t>
            </a:r>
          </a:p>
        </p:txBody>
      </p:sp>
      <p:sp>
        <p:nvSpPr>
          <p:cNvPr id="24" name="TextBox 23">
            <a:extLst>
              <a:ext uri="{FF2B5EF4-FFF2-40B4-BE49-F238E27FC236}">
                <a16:creationId xmlns:a16="http://schemas.microsoft.com/office/drawing/2014/main" id="{2F96BBE2-6B11-59C9-D3AA-814366C94C20}"/>
              </a:ext>
            </a:extLst>
          </p:cNvPr>
          <p:cNvSpPr txBox="1"/>
          <p:nvPr/>
        </p:nvSpPr>
        <p:spPr>
          <a:xfrm>
            <a:off x="61464" y="335220"/>
            <a:ext cx="9082536" cy="923330"/>
          </a:xfrm>
          <a:prstGeom prst="rect">
            <a:avLst/>
          </a:prstGeom>
          <a:noFill/>
          <a:ln>
            <a:solidFill>
              <a:schemeClr val="bg1"/>
            </a:solidFill>
          </a:ln>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world into which Isaiah Prophesied</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Great uncertainty;  Changing alliances;  Rise &amp; fall of world superpowers;  Wealth divide.</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divided Kingdom of  Judah  &amp;  Israel (Ephram)</a:t>
            </a:r>
          </a:p>
        </p:txBody>
      </p:sp>
      <p:sp>
        <p:nvSpPr>
          <p:cNvPr id="2" name="TextBox 1">
            <a:extLst>
              <a:ext uri="{FF2B5EF4-FFF2-40B4-BE49-F238E27FC236}">
                <a16:creationId xmlns:a16="http://schemas.microsoft.com/office/drawing/2014/main" id="{85FE49E1-6D70-A1A5-42AD-AD71F2378912}"/>
              </a:ext>
            </a:extLst>
          </p:cNvPr>
          <p:cNvSpPr txBox="1"/>
          <p:nvPr/>
        </p:nvSpPr>
        <p:spPr>
          <a:xfrm>
            <a:off x="2520175" y="1206252"/>
            <a:ext cx="663497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coming King, who would restore the glory-days of a united Israel</a:t>
            </a:r>
          </a:p>
        </p:txBody>
      </p:sp>
      <p:sp>
        <p:nvSpPr>
          <p:cNvPr id="6" name="TextBox 5">
            <a:extLst>
              <a:ext uri="{FF2B5EF4-FFF2-40B4-BE49-F238E27FC236}">
                <a16:creationId xmlns:a16="http://schemas.microsoft.com/office/drawing/2014/main" id="{7335B21C-CB7F-6FDC-D9C1-17C3F8BB5E29}"/>
              </a:ext>
            </a:extLst>
          </p:cNvPr>
          <p:cNvSpPr txBox="1"/>
          <p:nvPr/>
        </p:nvSpPr>
        <p:spPr>
          <a:xfrm>
            <a:off x="22301" y="1540789"/>
            <a:ext cx="913284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Messiah (Jesus) would bring a completely new Kingdom (Kingdom of God / Heaven)</a:t>
            </a:r>
          </a:p>
        </p:txBody>
      </p:sp>
      <p:sp>
        <p:nvSpPr>
          <p:cNvPr id="7" name="TextBox 6">
            <a:extLst>
              <a:ext uri="{FF2B5EF4-FFF2-40B4-BE49-F238E27FC236}">
                <a16:creationId xmlns:a16="http://schemas.microsoft.com/office/drawing/2014/main" id="{4A03D37A-65D0-5696-FB5D-64CCD4201F7C}"/>
              </a:ext>
            </a:extLst>
          </p:cNvPr>
          <p:cNvSpPr txBox="1"/>
          <p:nvPr/>
        </p:nvSpPr>
        <p:spPr>
          <a:xfrm>
            <a:off x="22301" y="1823028"/>
            <a:ext cx="4231889" cy="369332"/>
          </a:xfrm>
          <a:prstGeom prst="rect">
            <a:avLst/>
          </a:prstGeom>
          <a:noFill/>
        </p:spPr>
        <p:txBody>
          <a:bodyPr wrap="square" rtlCol="0">
            <a:spAutoFit/>
          </a:bodyPr>
          <a:lstStyle/>
          <a:p>
            <a:pPr lvl="0">
              <a:defRPr/>
            </a:pPr>
            <a:r>
              <a:rPr lang="en-AU" u="sng" dirty="0">
                <a:solidFill>
                  <a:srgbClr val="FFFC00"/>
                </a:solidFill>
                <a:latin typeface="Times New Roman" panose="02020603050405020304" pitchFamily="18" charset="0"/>
                <a:cs typeface="Times New Roman" panose="02020603050405020304" pitchFamily="18" charset="0"/>
              </a:rPr>
              <a:t>When Jesus Returns</a:t>
            </a:r>
            <a:r>
              <a:rPr lang="en-AU" dirty="0">
                <a:solidFill>
                  <a:srgbClr val="FFFC00"/>
                </a:solidFill>
                <a:latin typeface="Times New Roman" panose="02020603050405020304" pitchFamily="18" charset="0"/>
                <a:cs typeface="Times New Roman" panose="02020603050405020304" pitchFamily="18" charset="0"/>
              </a:rPr>
              <a:t>.  A King like no other</a:t>
            </a:r>
            <a:endParaRPr lang="en-AU" dirty="0">
              <a:solidFill>
                <a:srgbClr val="FFFC00"/>
              </a:solidFill>
              <a:cs typeface="Times New Roman" panose="02020603050405020304" pitchFamily="18" charset="0"/>
            </a:endParaRPr>
          </a:p>
        </p:txBody>
      </p:sp>
      <p:sp>
        <p:nvSpPr>
          <p:cNvPr id="9" name="TextBox 8">
            <a:extLst>
              <a:ext uri="{FF2B5EF4-FFF2-40B4-BE49-F238E27FC236}">
                <a16:creationId xmlns:a16="http://schemas.microsoft.com/office/drawing/2014/main" id="{F7C68F11-658B-013A-2B74-9B1AAEE8AC7F}"/>
              </a:ext>
            </a:extLst>
          </p:cNvPr>
          <p:cNvSpPr txBox="1"/>
          <p:nvPr/>
        </p:nvSpPr>
        <p:spPr>
          <a:xfrm>
            <a:off x="4036742" y="1823028"/>
            <a:ext cx="514071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Spirit of YHWH God shall rest upon Him</a:t>
            </a:r>
          </a:p>
        </p:txBody>
      </p:sp>
      <p:sp>
        <p:nvSpPr>
          <p:cNvPr id="10" name="TextBox 9">
            <a:extLst>
              <a:ext uri="{FF2B5EF4-FFF2-40B4-BE49-F238E27FC236}">
                <a16:creationId xmlns:a16="http://schemas.microsoft.com/office/drawing/2014/main" id="{768848CF-3010-A438-5D18-AF6866198F4D}"/>
              </a:ext>
            </a:extLst>
          </p:cNvPr>
          <p:cNvSpPr txBox="1"/>
          <p:nvPr/>
        </p:nvSpPr>
        <p:spPr>
          <a:xfrm>
            <a:off x="206297" y="2086862"/>
            <a:ext cx="8948853"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Wisdom;  Understanding;  Counsel;  Might;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Knowledge of  YHWH;  Fear of  YHWH;  Delight in the fear of God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One who judges with complete justice &amp; fairness.  Unswayed by appearances.</a:t>
            </a:r>
          </a:p>
        </p:txBody>
      </p:sp>
      <p:sp>
        <p:nvSpPr>
          <p:cNvPr id="11" name="TextBox 10">
            <a:extLst>
              <a:ext uri="{FF2B5EF4-FFF2-40B4-BE49-F238E27FC236}">
                <a16:creationId xmlns:a16="http://schemas.microsoft.com/office/drawing/2014/main" id="{9B23F55E-9191-D15E-2CDD-ECA09B26FA19}"/>
              </a:ext>
            </a:extLst>
          </p:cNvPr>
          <p:cNvSpPr txBox="1"/>
          <p:nvPr/>
        </p:nvSpPr>
        <p:spPr>
          <a:xfrm>
            <a:off x="0" y="3180908"/>
            <a:ext cx="3016406"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Delight in the fear of God</a:t>
            </a:r>
            <a:endParaRPr lang="en-AU" dirty="0">
              <a:solidFill>
                <a:srgbClr val="FFFC00"/>
              </a:solidFill>
              <a:cs typeface="Times New Roman" panose="02020603050405020304" pitchFamily="18" charset="0"/>
            </a:endParaRPr>
          </a:p>
        </p:txBody>
      </p:sp>
      <p:sp>
        <p:nvSpPr>
          <p:cNvPr id="20" name="TextBox 19">
            <a:extLst>
              <a:ext uri="{FF2B5EF4-FFF2-40B4-BE49-F238E27FC236}">
                <a16:creationId xmlns:a16="http://schemas.microsoft.com/office/drawing/2014/main" id="{E7825D65-3DBE-C162-226E-BDCCD205AF2E}"/>
              </a:ext>
            </a:extLst>
          </p:cNvPr>
          <p:cNvSpPr txBox="1"/>
          <p:nvPr/>
        </p:nvSpPr>
        <p:spPr>
          <a:xfrm>
            <a:off x="2704171" y="3169755"/>
            <a:ext cx="642867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Sin is the rejection of God.  (No delight in the fear of God)</a:t>
            </a:r>
          </a:p>
        </p:txBody>
      </p:sp>
      <p:sp>
        <p:nvSpPr>
          <p:cNvPr id="21" name="TextBox 20">
            <a:extLst>
              <a:ext uri="{FF2B5EF4-FFF2-40B4-BE49-F238E27FC236}">
                <a16:creationId xmlns:a16="http://schemas.microsoft.com/office/drawing/2014/main" id="{2E33F000-6BA8-9AEB-61C8-7952C8F81CE9}"/>
              </a:ext>
            </a:extLst>
          </p:cNvPr>
          <p:cNvSpPr txBox="1"/>
          <p:nvPr/>
        </p:nvSpPr>
        <p:spPr>
          <a:xfrm>
            <a:off x="172844" y="3437384"/>
            <a:ext cx="898230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As we repent of sin and submit to Jesus as Lord, our sins are taken away.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Now Children of God.  </a:t>
            </a:r>
            <a:r>
              <a:rPr lang="en-AU" dirty="0">
                <a:solidFill>
                  <a:srgbClr val="FFFFBD"/>
                </a:solidFill>
                <a:latin typeface="Times New Roman" panose="02020603050405020304" pitchFamily="18" charset="0"/>
                <a:cs typeface="Times New Roman" panose="02020603050405020304" pitchFamily="18" charset="0"/>
              </a:rPr>
              <a:t>A delightful embracing of the holiness &amp; unapproachability of God</a:t>
            </a:r>
          </a:p>
        </p:txBody>
      </p:sp>
      <p:sp>
        <p:nvSpPr>
          <p:cNvPr id="25" name="TextBox 24">
            <a:extLst>
              <a:ext uri="{FF2B5EF4-FFF2-40B4-BE49-F238E27FC236}">
                <a16:creationId xmlns:a16="http://schemas.microsoft.com/office/drawing/2014/main" id="{0077F670-A7EA-14AC-7DE3-77732122D2FC}"/>
              </a:ext>
            </a:extLst>
          </p:cNvPr>
          <p:cNvSpPr txBox="1"/>
          <p:nvPr/>
        </p:nvSpPr>
        <p:spPr>
          <a:xfrm>
            <a:off x="16727" y="3989372"/>
            <a:ext cx="4672362"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Kingdom of God comes in all of its fulness</a:t>
            </a:r>
            <a:endParaRPr lang="en-AU" dirty="0">
              <a:solidFill>
                <a:srgbClr val="FFFC00"/>
              </a:solidFill>
              <a:cs typeface="Times New Roman" panose="02020603050405020304" pitchFamily="18" charset="0"/>
            </a:endParaRPr>
          </a:p>
        </p:txBody>
      </p:sp>
      <p:sp>
        <p:nvSpPr>
          <p:cNvPr id="26" name="TextBox 25">
            <a:extLst>
              <a:ext uri="{FF2B5EF4-FFF2-40B4-BE49-F238E27FC236}">
                <a16:creationId xmlns:a16="http://schemas.microsoft.com/office/drawing/2014/main" id="{6C5510F1-E27A-DB2A-840A-1D35AB5DDB50}"/>
              </a:ext>
            </a:extLst>
          </p:cNvPr>
          <p:cNvSpPr txBox="1"/>
          <p:nvPr/>
        </p:nvSpPr>
        <p:spPr>
          <a:xfrm>
            <a:off x="4477216" y="4000521"/>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Laws of nature upended.</a:t>
            </a:r>
          </a:p>
        </p:txBody>
      </p:sp>
      <p:sp>
        <p:nvSpPr>
          <p:cNvPr id="27" name="TextBox 26">
            <a:extLst>
              <a:ext uri="{FF2B5EF4-FFF2-40B4-BE49-F238E27FC236}">
                <a16:creationId xmlns:a16="http://schemas.microsoft.com/office/drawing/2014/main" id="{C8A8D8BE-E8C3-3226-255C-D3622126D5C5}"/>
              </a:ext>
            </a:extLst>
          </p:cNvPr>
          <p:cNvSpPr txBox="1"/>
          <p:nvPr/>
        </p:nvSpPr>
        <p:spPr>
          <a:xfrm>
            <a:off x="172845" y="4245847"/>
            <a:ext cx="897115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violence;  No death;  No apex predators attacking the weak and vulnerable</a:t>
            </a:r>
          </a:p>
        </p:txBody>
      </p:sp>
      <p:sp>
        <p:nvSpPr>
          <p:cNvPr id="28" name="TextBox 27">
            <a:extLst>
              <a:ext uri="{FF2B5EF4-FFF2-40B4-BE49-F238E27FC236}">
                <a16:creationId xmlns:a16="http://schemas.microsoft.com/office/drawing/2014/main" id="{9D4A9E2B-6091-4843-5A22-068580BCDAF2}"/>
              </a:ext>
            </a:extLst>
          </p:cNvPr>
          <p:cNvSpPr txBox="1"/>
          <p:nvPr/>
        </p:nvSpPr>
        <p:spPr>
          <a:xfrm>
            <a:off x="16727" y="4546933"/>
            <a:ext cx="7744522"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Earth full of the Knowledge of God, like the sea is full of water.</a:t>
            </a:r>
            <a:endParaRPr lang="en-AU" dirty="0">
              <a:solidFill>
                <a:srgbClr val="FFFC00"/>
              </a:solidFill>
              <a:cs typeface="Times New Roman" panose="02020603050405020304" pitchFamily="18" charset="0"/>
            </a:endParaRPr>
          </a:p>
        </p:txBody>
      </p:sp>
    </p:spTree>
    <p:extLst>
      <p:ext uri="{BB962C8B-B14F-4D97-AF65-F5344CB8AC3E}">
        <p14:creationId xmlns:p14="http://schemas.microsoft.com/office/powerpoint/2010/main" val="748717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A New Earth.  Filled with the Holy Fearful Presence of God.</a:t>
            </a:r>
            <a:endParaRPr lang="en-AU" sz="2000" dirty="0">
              <a:solidFill>
                <a:srgbClr val="FFFF00"/>
              </a:solidFill>
              <a:cs typeface="Times New Roman" panose="02020603050405020304" pitchFamily="18" charset="0"/>
            </a:endParaRPr>
          </a:p>
        </p:txBody>
      </p:sp>
      <p:sp>
        <p:nvSpPr>
          <p:cNvPr id="16" name="TextBox 15">
            <a:extLst>
              <a:ext uri="{FF2B5EF4-FFF2-40B4-BE49-F238E27FC236}">
                <a16:creationId xmlns:a16="http://schemas.microsoft.com/office/drawing/2014/main" id="{3C13A452-6DDE-3723-D918-BB700BB53394}"/>
              </a:ext>
            </a:extLst>
          </p:cNvPr>
          <p:cNvSpPr txBox="1"/>
          <p:nvPr/>
        </p:nvSpPr>
        <p:spPr>
          <a:xfrm>
            <a:off x="11150" y="381386"/>
            <a:ext cx="9121700" cy="3539430"/>
          </a:xfrm>
          <a:prstGeom prst="rect">
            <a:avLst/>
          </a:prstGeom>
          <a:solidFill>
            <a:schemeClr val="bg1"/>
          </a:solidFill>
        </p:spPr>
        <p:txBody>
          <a:bodyPr wrap="square" rtlCol="0">
            <a:spAutoFit/>
          </a:bodyPr>
          <a:lstStyle/>
          <a:p>
            <a:pPr>
              <a:buNone/>
            </a:pPr>
            <a:r>
              <a:rPr lang="en-US" sz="1600" dirty="0">
                <a:latin typeface="Times New Roman" panose="02020603050405020304" pitchFamily="18" charset="0"/>
                <a:ea typeface="Times New Roman" panose="02020603050405020304" pitchFamily="18" charset="0"/>
              </a:rPr>
              <a:t>Revelation 21:1–7</a:t>
            </a:r>
            <a:r>
              <a:rPr lang="en-AU" sz="1600" dirty="0">
                <a:latin typeface="Times New Roman" panose="02020603050405020304" pitchFamily="18" charset="0"/>
                <a:ea typeface="Times New Roman" panose="02020603050405020304" pitchFamily="18" charset="0"/>
              </a:rPr>
              <a:t> (ESV) </a:t>
            </a:r>
          </a:p>
          <a:p>
            <a:pPr>
              <a:buNone/>
            </a:pPr>
            <a:r>
              <a:rPr lang="en-AU" sz="1600" b="1" dirty="0">
                <a:latin typeface="Comic Sans MS" panose="030F0902030302020204" pitchFamily="66" charset="0"/>
                <a:ea typeface="Times New Roman" panose="02020603050405020304" pitchFamily="18" charset="0"/>
              </a:rPr>
              <a:t>21 </a:t>
            </a:r>
            <a:r>
              <a:rPr lang="en-AU" sz="1600" dirty="0">
                <a:latin typeface="Comic Sans MS" panose="030F0902030302020204" pitchFamily="66" charset="0"/>
                <a:ea typeface="Times New Roman" panose="02020603050405020304" pitchFamily="18" charset="0"/>
              </a:rPr>
              <a:t>Then I saw a new heaven and a new earth, for the first heaven and the first earth had passed away, and the sea was no more.  </a:t>
            </a:r>
            <a:r>
              <a:rPr lang="en-AU" sz="1600" b="1" baseline="30000" dirty="0">
                <a:latin typeface="Comic Sans MS" panose="030F0902030302020204" pitchFamily="66" charset="0"/>
                <a:ea typeface="Times New Roman" panose="02020603050405020304" pitchFamily="18" charset="0"/>
              </a:rPr>
              <a:t>2 </a:t>
            </a:r>
            <a:r>
              <a:rPr lang="en-AU" sz="1600" dirty="0">
                <a:latin typeface="Comic Sans MS" panose="030F0902030302020204" pitchFamily="66" charset="0"/>
                <a:ea typeface="Times New Roman" panose="02020603050405020304" pitchFamily="18" charset="0"/>
              </a:rPr>
              <a:t>And I saw the holy city, new Jerusalem, coming down out of heaven from God, prepared as a bride adorned for her husband.  </a:t>
            </a:r>
            <a:r>
              <a:rPr lang="en-AU" sz="1600" b="1" baseline="30000" dirty="0">
                <a:latin typeface="Comic Sans MS" panose="030F0902030302020204" pitchFamily="66" charset="0"/>
                <a:ea typeface="Times New Roman" panose="02020603050405020304" pitchFamily="18" charset="0"/>
              </a:rPr>
              <a:t>3 </a:t>
            </a:r>
            <a:r>
              <a:rPr lang="en-AU" sz="1600" dirty="0">
                <a:latin typeface="Comic Sans MS" panose="030F0902030302020204" pitchFamily="66" charset="0"/>
                <a:ea typeface="Times New Roman" panose="02020603050405020304" pitchFamily="18" charset="0"/>
              </a:rPr>
              <a:t>And I heard a loud voice from the throne saying, “Behold, the dwelling place of God is with man.  He will dwell with them, and they will be his people, and God himself will be with them as their God.  </a:t>
            </a:r>
            <a:r>
              <a:rPr lang="en-AU" sz="1600" b="1" baseline="30000" dirty="0">
                <a:latin typeface="Comic Sans MS" panose="030F0902030302020204" pitchFamily="66" charset="0"/>
                <a:ea typeface="Times New Roman" panose="02020603050405020304" pitchFamily="18" charset="0"/>
              </a:rPr>
              <a:t>4 </a:t>
            </a:r>
            <a:r>
              <a:rPr lang="en-AU" sz="1600" dirty="0">
                <a:latin typeface="Comic Sans MS" panose="030F0902030302020204" pitchFamily="66" charset="0"/>
                <a:ea typeface="Times New Roman" panose="02020603050405020304" pitchFamily="18" charset="0"/>
              </a:rPr>
              <a:t>He will wipe away every tear from their eyes, and death shall be no more, neither shall there be mourning, nor crying, nor pain anymore, for the former things have passed away.” </a:t>
            </a:r>
            <a:endParaRPr lang="en-AU" sz="1600" dirty="0">
              <a:latin typeface="Times New Roman" panose="02020603050405020304" pitchFamily="18" charset="0"/>
              <a:ea typeface="Times New Roman" panose="02020603050405020304" pitchFamily="18" charset="0"/>
            </a:endParaRPr>
          </a:p>
          <a:p>
            <a:pPr>
              <a:buNone/>
            </a:pPr>
            <a:r>
              <a:rPr lang="en-AU" sz="1600" dirty="0">
                <a:latin typeface="Comic Sans MS" panose="030F0902030302020204" pitchFamily="66" charset="0"/>
                <a:ea typeface="Times New Roman" panose="02020603050405020304" pitchFamily="18" charset="0"/>
                <a:cs typeface="Calibri" panose="020F0502020204030204" pitchFamily="34" charset="0"/>
              </a:rPr>
              <a:t> </a:t>
            </a:r>
            <a:endParaRPr lang="en-AU" sz="1600" dirty="0">
              <a:latin typeface="Times New Roman" panose="02020603050405020304" pitchFamily="18" charset="0"/>
              <a:ea typeface="Times New Roman" panose="02020603050405020304" pitchFamily="18" charset="0"/>
            </a:endParaRPr>
          </a:p>
          <a:p>
            <a:pPr indent="152400"/>
            <a:r>
              <a:rPr lang="en-AU" sz="1600" b="1" baseline="30000" dirty="0">
                <a:latin typeface="Comic Sans MS" panose="030F0902030302020204" pitchFamily="66" charset="0"/>
                <a:ea typeface="Times New Roman" panose="02020603050405020304" pitchFamily="18" charset="0"/>
              </a:rPr>
              <a:t>5 </a:t>
            </a:r>
            <a:r>
              <a:rPr lang="en-AU" sz="1600" dirty="0">
                <a:latin typeface="Comic Sans MS" panose="030F0902030302020204" pitchFamily="66" charset="0"/>
                <a:ea typeface="Times New Roman" panose="02020603050405020304" pitchFamily="18" charset="0"/>
              </a:rPr>
              <a:t>And he who was seated on the throne said, “Behold, I am making all things new.”  Also he said, “Write this down, for these words are trustworthy and true.”  </a:t>
            </a:r>
            <a:r>
              <a:rPr lang="en-AU" sz="1600" b="1" baseline="30000" dirty="0">
                <a:latin typeface="Comic Sans MS" panose="030F0902030302020204" pitchFamily="66" charset="0"/>
                <a:ea typeface="Times New Roman" panose="02020603050405020304" pitchFamily="18" charset="0"/>
              </a:rPr>
              <a:t>6 </a:t>
            </a:r>
            <a:r>
              <a:rPr lang="en-AU" sz="1600" dirty="0">
                <a:latin typeface="Comic Sans MS" panose="030F0902030302020204" pitchFamily="66" charset="0"/>
                <a:ea typeface="Times New Roman" panose="02020603050405020304" pitchFamily="18" charset="0"/>
              </a:rPr>
              <a:t>And he said to me, “It is done!  I am the Alpha and the Omega, the beginning and the end.  To the thirsty I will give from the spring of the water of life without payment.  </a:t>
            </a:r>
            <a:r>
              <a:rPr lang="en-AU" sz="1600" b="1" baseline="30000" dirty="0">
                <a:latin typeface="Comic Sans MS" panose="030F0902030302020204" pitchFamily="66" charset="0"/>
                <a:ea typeface="Times New Roman" panose="02020603050405020304" pitchFamily="18" charset="0"/>
              </a:rPr>
              <a:t>7 </a:t>
            </a:r>
            <a:r>
              <a:rPr lang="en-AU" sz="1600" dirty="0">
                <a:latin typeface="Comic Sans MS" panose="030F0902030302020204" pitchFamily="66" charset="0"/>
                <a:ea typeface="Times New Roman" panose="02020603050405020304" pitchFamily="18" charset="0"/>
              </a:rPr>
              <a:t>The one who conquers will have this heritage, and I will be his God and he will be my son.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8491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A New Earth.  Filled with the Holy Fearful Presence of God.</a:t>
            </a:r>
            <a:endParaRPr lang="en-AU" sz="2000" dirty="0">
              <a:solidFill>
                <a:srgbClr val="FFFF00"/>
              </a:solidFill>
              <a:cs typeface="Times New Roman" panose="02020603050405020304" pitchFamily="18" charset="0"/>
            </a:endParaRPr>
          </a:p>
        </p:txBody>
      </p:sp>
      <p:sp>
        <p:nvSpPr>
          <p:cNvPr id="12" name="TextBox 11">
            <a:extLst>
              <a:ext uri="{FF2B5EF4-FFF2-40B4-BE49-F238E27FC236}">
                <a16:creationId xmlns:a16="http://schemas.microsoft.com/office/drawing/2014/main" id="{ABCDDF82-6905-4B34-2598-221AEE3D48DF}"/>
              </a:ext>
            </a:extLst>
          </p:cNvPr>
          <p:cNvSpPr txBox="1"/>
          <p:nvPr/>
        </p:nvSpPr>
        <p:spPr>
          <a:xfrm>
            <a:off x="22301" y="1206252"/>
            <a:ext cx="2587084" cy="400110"/>
          </a:xfrm>
          <a:prstGeom prst="rect">
            <a:avLst/>
          </a:prstGeom>
          <a:noFill/>
        </p:spPr>
        <p:txBody>
          <a:bodyPr wrap="square" rtlCol="0">
            <a:spAutoFit/>
          </a:bodyPr>
          <a:lstStyle/>
          <a:p>
            <a:pPr lvl="0">
              <a:defRPr/>
            </a:pPr>
            <a:r>
              <a:rPr lang="en-AU" sz="2000" dirty="0">
                <a:solidFill>
                  <a:srgbClr val="FFFC00"/>
                </a:solidFill>
                <a:latin typeface="Times New Roman" panose="02020603050405020304" pitchFamily="18" charset="0"/>
                <a:cs typeface="Times New Roman" panose="02020603050405020304" pitchFamily="18" charset="0"/>
              </a:rPr>
              <a:t>A Messianic Prophecy</a:t>
            </a:r>
            <a:endParaRPr lang="en-AU" sz="2000" dirty="0">
              <a:solidFill>
                <a:srgbClr val="FFFC00"/>
              </a:solidFill>
              <a:cs typeface="Times New Roman" panose="02020603050405020304" pitchFamily="18" charset="0"/>
            </a:endParaRPr>
          </a:p>
        </p:txBody>
      </p:sp>
      <p:sp>
        <p:nvSpPr>
          <p:cNvPr id="13" name="TextBox 12">
            <a:extLst>
              <a:ext uri="{FF2B5EF4-FFF2-40B4-BE49-F238E27FC236}">
                <a16:creationId xmlns:a16="http://schemas.microsoft.com/office/drawing/2014/main" id="{A4287117-ADFB-D35B-451D-9ABC307CBE2C}"/>
              </a:ext>
            </a:extLst>
          </p:cNvPr>
          <p:cNvSpPr txBox="1"/>
          <p:nvPr/>
        </p:nvSpPr>
        <p:spPr>
          <a:xfrm>
            <a:off x="206297" y="2902241"/>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Godly justice = the wicked will be punished</a:t>
            </a:r>
          </a:p>
        </p:txBody>
      </p:sp>
      <p:sp>
        <p:nvSpPr>
          <p:cNvPr id="24" name="TextBox 23">
            <a:extLst>
              <a:ext uri="{FF2B5EF4-FFF2-40B4-BE49-F238E27FC236}">
                <a16:creationId xmlns:a16="http://schemas.microsoft.com/office/drawing/2014/main" id="{2F96BBE2-6B11-59C9-D3AA-814366C94C20}"/>
              </a:ext>
            </a:extLst>
          </p:cNvPr>
          <p:cNvSpPr txBox="1"/>
          <p:nvPr/>
        </p:nvSpPr>
        <p:spPr>
          <a:xfrm>
            <a:off x="61464" y="335220"/>
            <a:ext cx="9082536" cy="923330"/>
          </a:xfrm>
          <a:prstGeom prst="rect">
            <a:avLst/>
          </a:prstGeom>
          <a:noFill/>
          <a:ln>
            <a:solidFill>
              <a:schemeClr val="bg1"/>
            </a:solidFill>
          </a:ln>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world into which Isaiah Prophesied</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Great uncertainty;  Changing alliances;  Rise &amp; fall of world superpowers;  Wealth divide.</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divided Kingdom of  Judah  &amp;  Israel (Ephram)</a:t>
            </a:r>
          </a:p>
        </p:txBody>
      </p:sp>
      <p:sp>
        <p:nvSpPr>
          <p:cNvPr id="2" name="TextBox 1">
            <a:extLst>
              <a:ext uri="{FF2B5EF4-FFF2-40B4-BE49-F238E27FC236}">
                <a16:creationId xmlns:a16="http://schemas.microsoft.com/office/drawing/2014/main" id="{85FE49E1-6D70-A1A5-42AD-AD71F2378912}"/>
              </a:ext>
            </a:extLst>
          </p:cNvPr>
          <p:cNvSpPr txBox="1"/>
          <p:nvPr/>
        </p:nvSpPr>
        <p:spPr>
          <a:xfrm>
            <a:off x="2520175" y="1206252"/>
            <a:ext cx="663497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coming King, who would restore the glory-days of a united Israel</a:t>
            </a:r>
          </a:p>
        </p:txBody>
      </p:sp>
      <p:sp>
        <p:nvSpPr>
          <p:cNvPr id="6" name="TextBox 5">
            <a:extLst>
              <a:ext uri="{FF2B5EF4-FFF2-40B4-BE49-F238E27FC236}">
                <a16:creationId xmlns:a16="http://schemas.microsoft.com/office/drawing/2014/main" id="{7335B21C-CB7F-6FDC-D9C1-17C3F8BB5E29}"/>
              </a:ext>
            </a:extLst>
          </p:cNvPr>
          <p:cNvSpPr txBox="1"/>
          <p:nvPr/>
        </p:nvSpPr>
        <p:spPr>
          <a:xfrm>
            <a:off x="22301" y="1540789"/>
            <a:ext cx="913284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Messiah (Jesus) would bring a completely new Kingdom (Kingdom of God / Heaven)</a:t>
            </a:r>
          </a:p>
        </p:txBody>
      </p:sp>
      <p:sp>
        <p:nvSpPr>
          <p:cNvPr id="7" name="TextBox 6">
            <a:extLst>
              <a:ext uri="{FF2B5EF4-FFF2-40B4-BE49-F238E27FC236}">
                <a16:creationId xmlns:a16="http://schemas.microsoft.com/office/drawing/2014/main" id="{4A03D37A-65D0-5696-FB5D-64CCD4201F7C}"/>
              </a:ext>
            </a:extLst>
          </p:cNvPr>
          <p:cNvSpPr txBox="1"/>
          <p:nvPr/>
        </p:nvSpPr>
        <p:spPr>
          <a:xfrm>
            <a:off x="22301" y="1823028"/>
            <a:ext cx="4231889" cy="369332"/>
          </a:xfrm>
          <a:prstGeom prst="rect">
            <a:avLst/>
          </a:prstGeom>
          <a:noFill/>
        </p:spPr>
        <p:txBody>
          <a:bodyPr wrap="square" rtlCol="0">
            <a:spAutoFit/>
          </a:bodyPr>
          <a:lstStyle/>
          <a:p>
            <a:pPr lvl="0">
              <a:defRPr/>
            </a:pPr>
            <a:r>
              <a:rPr lang="en-AU" u="sng" dirty="0">
                <a:solidFill>
                  <a:srgbClr val="FFFC00"/>
                </a:solidFill>
                <a:latin typeface="Times New Roman" panose="02020603050405020304" pitchFamily="18" charset="0"/>
                <a:cs typeface="Times New Roman" panose="02020603050405020304" pitchFamily="18" charset="0"/>
              </a:rPr>
              <a:t>When Jesus Returns</a:t>
            </a:r>
            <a:r>
              <a:rPr lang="en-AU" dirty="0">
                <a:solidFill>
                  <a:srgbClr val="FFFC00"/>
                </a:solidFill>
                <a:latin typeface="Times New Roman" panose="02020603050405020304" pitchFamily="18" charset="0"/>
                <a:cs typeface="Times New Roman" panose="02020603050405020304" pitchFamily="18" charset="0"/>
              </a:rPr>
              <a:t>.  A King like no other</a:t>
            </a:r>
            <a:endParaRPr lang="en-AU" dirty="0">
              <a:solidFill>
                <a:srgbClr val="FFFC00"/>
              </a:solidFill>
              <a:cs typeface="Times New Roman" panose="02020603050405020304" pitchFamily="18" charset="0"/>
            </a:endParaRPr>
          </a:p>
        </p:txBody>
      </p:sp>
      <p:sp>
        <p:nvSpPr>
          <p:cNvPr id="9" name="TextBox 8">
            <a:extLst>
              <a:ext uri="{FF2B5EF4-FFF2-40B4-BE49-F238E27FC236}">
                <a16:creationId xmlns:a16="http://schemas.microsoft.com/office/drawing/2014/main" id="{F7C68F11-658B-013A-2B74-9B1AAEE8AC7F}"/>
              </a:ext>
            </a:extLst>
          </p:cNvPr>
          <p:cNvSpPr txBox="1"/>
          <p:nvPr/>
        </p:nvSpPr>
        <p:spPr>
          <a:xfrm>
            <a:off x="4036742" y="1823028"/>
            <a:ext cx="514071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Spirit of YHWH God shall rest upon Him</a:t>
            </a:r>
          </a:p>
        </p:txBody>
      </p:sp>
      <p:sp>
        <p:nvSpPr>
          <p:cNvPr id="10" name="TextBox 9">
            <a:extLst>
              <a:ext uri="{FF2B5EF4-FFF2-40B4-BE49-F238E27FC236}">
                <a16:creationId xmlns:a16="http://schemas.microsoft.com/office/drawing/2014/main" id="{768848CF-3010-A438-5D18-AF6866198F4D}"/>
              </a:ext>
            </a:extLst>
          </p:cNvPr>
          <p:cNvSpPr txBox="1"/>
          <p:nvPr/>
        </p:nvSpPr>
        <p:spPr>
          <a:xfrm>
            <a:off x="206297" y="2086862"/>
            <a:ext cx="8948853"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Wisdom;  Understanding;  Counsel;  Might;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Knowledge of  YHWH;  Fear of  YHWH;  Delight in the fear of God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One who judges with complete justice &amp; fairness.  Unswayed by appearances.</a:t>
            </a:r>
          </a:p>
        </p:txBody>
      </p:sp>
      <p:sp>
        <p:nvSpPr>
          <p:cNvPr id="11" name="TextBox 10">
            <a:extLst>
              <a:ext uri="{FF2B5EF4-FFF2-40B4-BE49-F238E27FC236}">
                <a16:creationId xmlns:a16="http://schemas.microsoft.com/office/drawing/2014/main" id="{9B23F55E-9191-D15E-2CDD-ECA09B26FA19}"/>
              </a:ext>
            </a:extLst>
          </p:cNvPr>
          <p:cNvSpPr txBox="1"/>
          <p:nvPr/>
        </p:nvSpPr>
        <p:spPr>
          <a:xfrm>
            <a:off x="0" y="3180908"/>
            <a:ext cx="3016406"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Delight in the fear of God</a:t>
            </a:r>
            <a:endParaRPr lang="en-AU" dirty="0">
              <a:solidFill>
                <a:srgbClr val="FFFC00"/>
              </a:solidFill>
              <a:cs typeface="Times New Roman" panose="02020603050405020304" pitchFamily="18" charset="0"/>
            </a:endParaRPr>
          </a:p>
        </p:txBody>
      </p:sp>
      <p:sp>
        <p:nvSpPr>
          <p:cNvPr id="20" name="TextBox 19">
            <a:extLst>
              <a:ext uri="{FF2B5EF4-FFF2-40B4-BE49-F238E27FC236}">
                <a16:creationId xmlns:a16="http://schemas.microsoft.com/office/drawing/2014/main" id="{E7825D65-3DBE-C162-226E-BDCCD205AF2E}"/>
              </a:ext>
            </a:extLst>
          </p:cNvPr>
          <p:cNvSpPr txBox="1"/>
          <p:nvPr/>
        </p:nvSpPr>
        <p:spPr>
          <a:xfrm>
            <a:off x="2704171" y="3169755"/>
            <a:ext cx="642867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Sin is the rejection of God.  (No delight in the fear of God)</a:t>
            </a:r>
          </a:p>
        </p:txBody>
      </p:sp>
      <p:sp>
        <p:nvSpPr>
          <p:cNvPr id="21" name="TextBox 20">
            <a:extLst>
              <a:ext uri="{FF2B5EF4-FFF2-40B4-BE49-F238E27FC236}">
                <a16:creationId xmlns:a16="http://schemas.microsoft.com/office/drawing/2014/main" id="{2E33F000-6BA8-9AEB-61C8-7952C8F81CE9}"/>
              </a:ext>
            </a:extLst>
          </p:cNvPr>
          <p:cNvSpPr txBox="1"/>
          <p:nvPr/>
        </p:nvSpPr>
        <p:spPr>
          <a:xfrm>
            <a:off x="172844" y="3437384"/>
            <a:ext cx="898230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As we repent of sin and submit to Jesus as Lord, our sins are taken away.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Now Children of God.  </a:t>
            </a:r>
            <a:r>
              <a:rPr lang="en-AU" dirty="0">
                <a:solidFill>
                  <a:srgbClr val="FFFFBD"/>
                </a:solidFill>
                <a:latin typeface="Times New Roman" panose="02020603050405020304" pitchFamily="18" charset="0"/>
                <a:cs typeface="Times New Roman" panose="02020603050405020304" pitchFamily="18" charset="0"/>
              </a:rPr>
              <a:t>A delightful embracing of the holiness &amp; unapproachability of God</a:t>
            </a:r>
          </a:p>
        </p:txBody>
      </p:sp>
      <p:sp>
        <p:nvSpPr>
          <p:cNvPr id="25" name="TextBox 24">
            <a:extLst>
              <a:ext uri="{FF2B5EF4-FFF2-40B4-BE49-F238E27FC236}">
                <a16:creationId xmlns:a16="http://schemas.microsoft.com/office/drawing/2014/main" id="{0077F670-A7EA-14AC-7DE3-77732122D2FC}"/>
              </a:ext>
            </a:extLst>
          </p:cNvPr>
          <p:cNvSpPr txBox="1"/>
          <p:nvPr/>
        </p:nvSpPr>
        <p:spPr>
          <a:xfrm>
            <a:off x="16727" y="3989372"/>
            <a:ext cx="4672362"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Kingdom of God comes in all of its fulness</a:t>
            </a:r>
            <a:endParaRPr lang="en-AU" dirty="0">
              <a:solidFill>
                <a:srgbClr val="FFFC00"/>
              </a:solidFill>
              <a:cs typeface="Times New Roman" panose="02020603050405020304" pitchFamily="18" charset="0"/>
            </a:endParaRPr>
          </a:p>
        </p:txBody>
      </p:sp>
      <p:sp>
        <p:nvSpPr>
          <p:cNvPr id="26" name="TextBox 25">
            <a:extLst>
              <a:ext uri="{FF2B5EF4-FFF2-40B4-BE49-F238E27FC236}">
                <a16:creationId xmlns:a16="http://schemas.microsoft.com/office/drawing/2014/main" id="{6C5510F1-E27A-DB2A-840A-1D35AB5DDB50}"/>
              </a:ext>
            </a:extLst>
          </p:cNvPr>
          <p:cNvSpPr txBox="1"/>
          <p:nvPr/>
        </p:nvSpPr>
        <p:spPr>
          <a:xfrm>
            <a:off x="4477216" y="4000521"/>
            <a:ext cx="450509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Laws of nature upended.</a:t>
            </a:r>
          </a:p>
        </p:txBody>
      </p:sp>
      <p:sp>
        <p:nvSpPr>
          <p:cNvPr id="27" name="TextBox 26">
            <a:extLst>
              <a:ext uri="{FF2B5EF4-FFF2-40B4-BE49-F238E27FC236}">
                <a16:creationId xmlns:a16="http://schemas.microsoft.com/office/drawing/2014/main" id="{C8A8D8BE-E8C3-3226-255C-D3622126D5C5}"/>
              </a:ext>
            </a:extLst>
          </p:cNvPr>
          <p:cNvSpPr txBox="1"/>
          <p:nvPr/>
        </p:nvSpPr>
        <p:spPr>
          <a:xfrm>
            <a:off x="172845" y="4245847"/>
            <a:ext cx="897115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violence;  No death;  No apex predators attacking the weak and vulnerable</a:t>
            </a:r>
          </a:p>
        </p:txBody>
      </p:sp>
      <p:sp>
        <p:nvSpPr>
          <p:cNvPr id="28" name="TextBox 27">
            <a:extLst>
              <a:ext uri="{FF2B5EF4-FFF2-40B4-BE49-F238E27FC236}">
                <a16:creationId xmlns:a16="http://schemas.microsoft.com/office/drawing/2014/main" id="{9D4A9E2B-6091-4843-5A22-068580BCDAF2}"/>
              </a:ext>
            </a:extLst>
          </p:cNvPr>
          <p:cNvSpPr txBox="1"/>
          <p:nvPr/>
        </p:nvSpPr>
        <p:spPr>
          <a:xfrm>
            <a:off x="22303" y="4476787"/>
            <a:ext cx="7744522"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Earth full of the Knowledge of God, like the sea is full of water.</a:t>
            </a:r>
            <a:endParaRPr lang="en-AU" dirty="0">
              <a:solidFill>
                <a:srgbClr val="FFFC00"/>
              </a:solidFill>
              <a:cs typeface="Times New Roman" panose="02020603050405020304" pitchFamily="18" charset="0"/>
            </a:endParaRPr>
          </a:p>
        </p:txBody>
      </p:sp>
      <p:sp>
        <p:nvSpPr>
          <p:cNvPr id="3" name="TextBox 2">
            <a:extLst>
              <a:ext uri="{FF2B5EF4-FFF2-40B4-BE49-F238E27FC236}">
                <a16:creationId xmlns:a16="http://schemas.microsoft.com/office/drawing/2014/main" id="{72D4F1A1-6460-98FD-141B-B42B462DE392}"/>
              </a:ext>
            </a:extLst>
          </p:cNvPr>
          <p:cNvSpPr txBox="1"/>
          <p:nvPr/>
        </p:nvSpPr>
        <p:spPr>
          <a:xfrm>
            <a:off x="161695" y="4761140"/>
            <a:ext cx="8971156"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All evil will be stripped away and the goodness of God floods 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Judgment – Reject God now is to reject eternal life on  God-filled  Earth.</a:t>
            </a:r>
          </a:p>
        </p:txBody>
      </p:sp>
      <p:sp>
        <p:nvSpPr>
          <p:cNvPr id="5" name="TextBox 4">
            <a:extLst>
              <a:ext uri="{FF2B5EF4-FFF2-40B4-BE49-F238E27FC236}">
                <a16:creationId xmlns:a16="http://schemas.microsoft.com/office/drawing/2014/main" id="{8C5D944B-8E56-989A-59D7-0E9F297BFA00}"/>
              </a:ext>
            </a:extLst>
          </p:cNvPr>
          <p:cNvSpPr txBox="1"/>
          <p:nvPr/>
        </p:nvSpPr>
        <p:spPr>
          <a:xfrm>
            <a:off x="5576" y="5318704"/>
            <a:ext cx="4153829" cy="369332"/>
          </a:xfrm>
          <a:prstGeom prst="rect">
            <a:avLst/>
          </a:prstGeom>
          <a:noFill/>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Embracing Messiah Jesus &amp; His Kingdom</a:t>
            </a:r>
            <a:endParaRPr lang="en-AU" dirty="0">
              <a:solidFill>
                <a:srgbClr val="FFFC00"/>
              </a:solidFill>
              <a:cs typeface="Times New Roman" panose="02020603050405020304" pitchFamily="18" charset="0"/>
            </a:endParaRPr>
          </a:p>
        </p:txBody>
      </p:sp>
      <p:sp>
        <p:nvSpPr>
          <p:cNvPr id="8" name="TextBox 7">
            <a:extLst>
              <a:ext uri="{FF2B5EF4-FFF2-40B4-BE49-F238E27FC236}">
                <a16:creationId xmlns:a16="http://schemas.microsoft.com/office/drawing/2014/main" id="{D7C6F870-1E59-A5CE-86C1-92A39FB9F3E7}"/>
              </a:ext>
            </a:extLst>
          </p:cNvPr>
          <p:cNvSpPr txBox="1"/>
          <p:nvPr/>
        </p:nvSpPr>
        <p:spPr>
          <a:xfrm>
            <a:off x="3986561" y="5316365"/>
            <a:ext cx="51462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improving this world  –  a completely new one</a:t>
            </a:r>
          </a:p>
        </p:txBody>
      </p:sp>
    </p:spTree>
    <p:extLst>
      <p:ext uri="{BB962C8B-B14F-4D97-AF65-F5344CB8AC3E}">
        <p14:creationId xmlns:p14="http://schemas.microsoft.com/office/powerpoint/2010/main" val="404347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3932680"/>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pPr>
            <a:r>
              <a:rPr lang="en-AU" sz="2400" b="1" dirty="0">
                <a:solidFill>
                  <a:schemeClr val="bg1"/>
                </a:solidFill>
                <a:effectLst/>
                <a:latin typeface="Times New Roman" panose="02020603050405020304" pitchFamily="18" charset="0"/>
                <a:ea typeface="Times New Roman" panose="02020603050405020304" pitchFamily="18" charset="0"/>
              </a:rPr>
              <a:t>11 </a:t>
            </a:r>
            <a:r>
              <a:rPr lang="en-AU" sz="2400" dirty="0">
                <a:solidFill>
                  <a:schemeClr val="bg1"/>
                </a:solidFill>
                <a:effectLst/>
                <a:latin typeface="Times New Roman" panose="02020603050405020304" pitchFamily="18" charset="0"/>
                <a:ea typeface="Times New Roman" panose="02020603050405020304" pitchFamily="18" charset="0"/>
              </a:rPr>
              <a:t>There shall come forth a shoot from the stump of Jesse,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a branch from his roots shall bear fruit.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2 </a:t>
            </a:r>
            <a:r>
              <a:rPr lang="en-AU" sz="2400" dirty="0">
                <a:solidFill>
                  <a:schemeClr val="bg1"/>
                </a:solidFill>
                <a:effectLst/>
                <a:latin typeface="Times New Roman" panose="02020603050405020304" pitchFamily="18" charset="0"/>
                <a:ea typeface="Times New Roman" panose="02020603050405020304" pitchFamily="18" charset="0"/>
              </a:rPr>
              <a:t>And the Spirit of the </a:t>
            </a:r>
            <a:r>
              <a:rPr lang="en-AU" sz="2400" cap="small" dirty="0">
                <a:solidFill>
                  <a:schemeClr val="bg1"/>
                </a:solidFill>
                <a:effectLst/>
                <a:latin typeface="Times New Roman" panose="02020603050405020304" pitchFamily="18" charset="0"/>
                <a:ea typeface="Times New Roman" panose="02020603050405020304" pitchFamily="18" charset="0"/>
              </a:rPr>
              <a:t>Lord</a:t>
            </a:r>
            <a:r>
              <a:rPr lang="en-AU" sz="2400" dirty="0">
                <a:solidFill>
                  <a:schemeClr val="bg1"/>
                </a:solidFill>
                <a:effectLst/>
                <a:latin typeface="Times New Roman" panose="02020603050405020304" pitchFamily="18" charset="0"/>
                <a:ea typeface="Times New Roman" panose="02020603050405020304" pitchFamily="18" charset="0"/>
              </a:rPr>
              <a:t> shall rest upon him,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the Spirit of wisdom and understanding,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the Spirit of counsel and might,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the Spirit of knowledge and the fear of the </a:t>
            </a:r>
            <a:r>
              <a:rPr lang="en-AU" sz="2400" cap="small" dirty="0">
                <a:solidFill>
                  <a:schemeClr val="bg1"/>
                </a:solidFill>
                <a:effectLst/>
                <a:latin typeface="Times New Roman" panose="02020603050405020304" pitchFamily="18" charset="0"/>
                <a:ea typeface="Times New Roman" panose="02020603050405020304" pitchFamily="18" charset="0"/>
              </a:rPr>
              <a:t>Lord</a:t>
            </a:r>
            <a:r>
              <a:rPr lang="en-AU" sz="2400" dirty="0">
                <a:solidFill>
                  <a:schemeClr val="bg1"/>
                </a:solidFill>
                <a:effectLst/>
                <a:latin typeface="Times New Roman" panose="02020603050405020304" pitchFamily="18" charset="0"/>
                <a:ea typeface="Times New Roman" panose="02020603050405020304" pitchFamily="18" charset="0"/>
              </a:rPr>
              <a: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3 </a:t>
            </a:r>
            <a:r>
              <a:rPr lang="en-AU" sz="2400" dirty="0">
                <a:solidFill>
                  <a:schemeClr val="bg1"/>
                </a:solidFill>
                <a:effectLst/>
                <a:latin typeface="Times New Roman" panose="02020603050405020304" pitchFamily="18" charset="0"/>
                <a:ea typeface="Times New Roman" panose="02020603050405020304" pitchFamily="18" charset="0"/>
              </a:rPr>
              <a:t>And his delight shall be in the fear of the </a:t>
            </a:r>
            <a:r>
              <a:rPr lang="en-AU" sz="2400" cap="small" dirty="0">
                <a:solidFill>
                  <a:schemeClr val="bg1"/>
                </a:solidFill>
                <a:effectLst/>
                <a:latin typeface="Times New Roman" panose="02020603050405020304" pitchFamily="18" charset="0"/>
                <a:ea typeface="Times New Roman" panose="02020603050405020304" pitchFamily="18" charset="0"/>
              </a:rPr>
              <a:t>Lord</a:t>
            </a:r>
            <a:r>
              <a:rPr lang="en-AU" sz="2400" dirty="0">
                <a:solidFill>
                  <a:schemeClr val="bg1"/>
                </a:solidFill>
                <a:effectLst/>
                <a:latin typeface="Times New Roman" panose="02020603050405020304" pitchFamily="18" charset="0"/>
                <a:ea typeface="Times New Roman" panose="02020603050405020304" pitchFamily="18" charset="0"/>
              </a:rPr>
              <a:t>.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034964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504118"/>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He shall not judge by what his eyes see,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or decide disputes by what his ears hear,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4 </a:t>
            </a:r>
            <a:r>
              <a:rPr lang="en-AU" sz="2400" dirty="0">
                <a:solidFill>
                  <a:schemeClr val="bg1"/>
                </a:solidFill>
                <a:effectLst/>
                <a:latin typeface="Times New Roman" panose="02020603050405020304" pitchFamily="18" charset="0"/>
                <a:ea typeface="Times New Roman" panose="02020603050405020304" pitchFamily="18" charset="0"/>
              </a:rPr>
              <a:t>but with righteousness he shall judge the poor,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decide with equity for the meek of the earth;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and he shall strike the earth with the rod of his mouth,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with the breath of his lips he shall kill the wicked.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5 </a:t>
            </a:r>
            <a:r>
              <a:rPr lang="en-AU" sz="2400" dirty="0">
                <a:solidFill>
                  <a:schemeClr val="bg1"/>
                </a:solidFill>
                <a:effectLst/>
                <a:latin typeface="Times New Roman" panose="02020603050405020304" pitchFamily="18" charset="0"/>
                <a:ea typeface="Times New Roman" panose="02020603050405020304" pitchFamily="18" charset="0"/>
              </a:rPr>
              <a:t>Righteousness shall be the belt of his waist,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pPr>
            <a:r>
              <a:rPr lang="en-AU" sz="2400" dirty="0">
                <a:solidFill>
                  <a:schemeClr val="bg1"/>
                </a:solidFill>
                <a:effectLst/>
                <a:latin typeface="Times New Roman" panose="02020603050405020304" pitchFamily="18" charset="0"/>
                <a:ea typeface="Times New Roman" panose="02020603050405020304" pitchFamily="18" charset="0"/>
              </a:rPr>
              <a:t>and faithfulness the belt of his loins.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58597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075557"/>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6 </a:t>
            </a:r>
            <a:r>
              <a:rPr lang="en-AU" sz="2400" dirty="0">
                <a:solidFill>
                  <a:schemeClr val="bg1"/>
                </a:solidFill>
                <a:effectLst/>
                <a:latin typeface="Times New Roman" panose="02020603050405020304" pitchFamily="18" charset="0"/>
                <a:ea typeface="Times New Roman" panose="02020603050405020304" pitchFamily="18" charset="0"/>
              </a:rPr>
              <a:t>The wolf shall dwell with the lamb,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the leopard shall lie down with the young goat,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and the calf and the lion and the fattened calf together;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a little child shall lead them.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7 </a:t>
            </a:r>
            <a:r>
              <a:rPr lang="en-AU" sz="2400" dirty="0">
                <a:solidFill>
                  <a:schemeClr val="bg1"/>
                </a:solidFill>
                <a:effectLst/>
                <a:latin typeface="Times New Roman" panose="02020603050405020304" pitchFamily="18" charset="0"/>
                <a:ea typeface="Times New Roman" panose="02020603050405020304" pitchFamily="18" charset="0"/>
              </a:rPr>
              <a:t>The cow and the bear shall graze;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their young shall lie down together;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the lion shall eat straw like the ox.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8 </a:t>
            </a:r>
            <a:r>
              <a:rPr lang="en-AU" sz="2400" dirty="0">
                <a:solidFill>
                  <a:schemeClr val="bg1"/>
                </a:solidFill>
                <a:effectLst/>
                <a:latin typeface="Times New Roman" panose="02020603050405020304" pitchFamily="18" charset="0"/>
                <a:ea typeface="Times New Roman" panose="02020603050405020304" pitchFamily="18" charset="0"/>
              </a:rPr>
              <a:t>The nursing child shall play over the hole of the cobra,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pPr>
            <a:r>
              <a:rPr lang="en-AU" sz="2400" dirty="0">
                <a:solidFill>
                  <a:schemeClr val="bg1"/>
                </a:solidFill>
                <a:effectLst/>
                <a:latin typeface="Times New Roman" panose="02020603050405020304" pitchFamily="18" charset="0"/>
                <a:ea typeface="Times New Roman" panose="02020603050405020304" pitchFamily="18" charset="0"/>
              </a:rPr>
              <a:t>and the weaned child shall put his hand on the adder’s den.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961189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0" y="0"/>
            <a:ext cx="9250078" cy="5577232"/>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9 </a:t>
            </a:r>
            <a:r>
              <a:rPr lang="en-AU" sz="2400" dirty="0">
                <a:solidFill>
                  <a:schemeClr val="bg1"/>
                </a:solidFill>
                <a:effectLst/>
                <a:latin typeface="Times New Roman" panose="02020603050405020304" pitchFamily="18" charset="0"/>
                <a:ea typeface="Times New Roman" panose="02020603050405020304" pitchFamily="18" charset="0"/>
              </a:rPr>
              <a:t>They shall not hurt or destroy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in all my holy mountain;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for the earth shall be full of the knowledge of the </a:t>
            </a:r>
            <a:r>
              <a:rPr lang="en-AU" sz="2400" cap="small" dirty="0">
                <a:solidFill>
                  <a:schemeClr val="bg1"/>
                </a:solidFill>
                <a:effectLst/>
                <a:latin typeface="Times New Roman" panose="02020603050405020304" pitchFamily="18" charset="0"/>
                <a:ea typeface="Times New Roman" panose="02020603050405020304" pitchFamily="18" charset="0"/>
              </a:rPr>
              <a:t>Lord</a:t>
            </a:r>
            <a:r>
              <a:rPr lang="en-AU" sz="2400" dirty="0">
                <a:solidFill>
                  <a:schemeClr val="bg1"/>
                </a:solidFill>
                <a:effectLst/>
                <a:latin typeface="Times New Roman" panose="02020603050405020304" pitchFamily="18" charset="0"/>
                <a:ea typeface="Times New Roman" panose="02020603050405020304" pitchFamily="18" charset="0"/>
              </a:rPr>
              <a: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as the waters cover the sea.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b="1" baseline="30000" dirty="0">
                <a:solidFill>
                  <a:schemeClr val="bg1"/>
                </a:solidFill>
                <a:effectLst/>
                <a:latin typeface="Times New Roman" panose="02020603050405020304" pitchFamily="18" charset="0"/>
                <a:ea typeface="Times New Roman" panose="02020603050405020304" pitchFamily="18" charset="0"/>
              </a:rPr>
              <a:t>10 </a:t>
            </a:r>
            <a:r>
              <a:rPr lang="en-AU" sz="2400" dirty="0">
                <a:solidFill>
                  <a:schemeClr val="bg1"/>
                </a:solidFill>
                <a:effectLst/>
                <a:latin typeface="Times New Roman" panose="02020603050405020304" pitchFamily="18" charset="0"/>
                <a:ea typeface="Times New Roman" panose="02020603050405020304" pitchFamily="18" charset="0"/>
              </a:rPr>
              <a:t>In that day the root of Jesse, who shall stand as a signal for the peoples—of him shall the nations inquire, and his resting place shall be glorious.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pPr>
            <a:r>
              <a:rPr lang="en-AU" sz="2400" b="1" baseline="30000" dirty="0">
                <a:solidFill>
                  <a:schemeClr val="bg1"/>
                </a:solidFill>
                <a:effectLst/>
                <a:latin typeface="Times New Roman" panose="02020603050405020304" pitchFamily="18" charset="0"/>
                <a:ea typeface="Times New Roman" panose="02020603050405020304" pitchFamily="18" charset="0"/>
              </a:rPr>
              <a:t>11 </a:t>
            </a:r>
            <a:r>
              <a:rPr lang="en-AU" sz="2400" dirty="0">
                <a:solidFill>
                  <a:schemeClr val="bg1"/>
                </a:solidFill>
                <a:effectLst/>
                <a:latin typeface="Times New Roman" panose="02020603050405020304" pitchFamily="18" charset="0"/>
                <a:ea typeface="Times New Roman" panose="02020603050405020304" pitchFamily="18" charset="0"/>
              </a:rPr>
              <a:t>In that day the Lord will extend his hand yet a second time to recover the remnant that remains of his people, from Assyria, from Egypt, from Pathros, from Cush, from Elam, from Shinar, from Hamath, and from the coastlands of the sea.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9345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504118"/>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12 </a:t>
            </a:r>
            <a:r>
              <a:rPr lang="en-AU" sz="2400" dirty="0">
                <a:solidFill>
                  <a:schemeClr val="bg1"/>
                </a:solidFill>
                <a:effectLst/>
                <a:latin typeface="Times New Roman" panose="02020603050405020304" pitchFamily="18" charset="0"/>
                <a:ea typeface="Times New Roman" panose="02020603050405020304" pitchFamily="18" charset="0"/>
              </a:rPr>
              <a:t>He will raise a signal for the nations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will assemble the banished of Israel,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and gather the dispersed of Judah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from the four corners of the earth.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13 </a:t>
            </a:r>
            <a:r>
              <a:rPr lang="en-AU" sz="2400" dirty="0">
                <a:solidFill>
                  <a:schemeClr val="bg1"/>
                </a:solidFill>
                <a:effectLst/>
                <a:latin typeface="Times New Roman" panose="02020603050405020304" pitchFamily="18" charset="0"/>
                <a:ea typeface="Times New Roman" panose="02020603050405020304" pitchFamily="18" charset="0"/>
              </a:rPr>
              <a:t>The jealousy of Ephraim shall depart,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those who harass Judah shall be cut off;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Ephraim shall not be jealous of Judah,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and Judah shall not harass Ephraim.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244676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280228"/>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200" b="1" baseline="30000" dirty="0">
                <a:solidFill>
                  <a:schemeClr val="bg1"/>
                </a:solidFill>
                <a:effectLst/>
                <a:latin typeface="Times New Roman" panose="02020603050405020304" pitchFamily="18" charset="0"/>
                <a:ea typeface="Times New Roman" panose="02020603050405020304" pitchFamily="18" charset="0"/>
              </a:rPr>
              <a:t>14 </a:t>
            </a:r>
            <a:r>
              <a:rPr lang="en-AU" sz="2200" dirty="0">
                <a:solidFill>
                  <a:schemeClr val="bg1"/>
                </a:solidFill>
                <a:effectLst/>
                <a:latin typeface="Times New Roman" panose="02020603050405020304" pitchFamily="18" charset="0"/>
                <a:ea typeface="Times New Roman" panose="02020603050405020304" pitchFamily="18" charset="0"/>
              </a:rPr>
              <a:t>But they shall swoop down on the shoulder of the Philistines in the west,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200" dirty="0">
                <a:solidFill>
                  <a:schemeClr val="bg1"/>
                </a:solidFill>
                <a:effectLst/>
                <a:latin typeface="Times New Roman" panose="02020603050405020304" pitchFamily="18" charset="0"/>
                <a:ea typeface="Times New Roman" panose="02020603050405020304" pitchFamily="18" charset="0"/>
              </a:rPr>
              <a:t>and together they shall plunder the people of the east.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200" dirty="0">
                <a:solidFill>
                  <a:schemeClr val="bg1"/>
                </a:solidFill>
                <a:effectLst/>
                <a:latin typeface="Times New Roman" panose="02020603050405020304" pitchFamily="18" charset="0"/>
                <a:ea typeface="Times New Roman" panose="02020603050405020304" pitchFamily="18" charset="0"/>
              </a:rPr>
              <a:t>They shall put out their hand against Edom and Moab,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200" dirty="0">
                <a:solidFill>
                  <a:schemeClr val="bg1"/>
                </a:solidFill>
                <a:effectLst/>
                <a:latin typeface="Times New Roman" panose="02020603050405020304" pitchFamily="18" charset="0"/>
                <a:ea typeface="Times New Roman" panose="02020603050405020304" pitchFamily="18" charset="0"/>
              </a:rPr>
              <a:t>and the Ammonites shall obey them.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200" b="1" baseline="30000" dirty="0">
                <a:solidFill>
                  <a:schemeClr val="bg1"/>
                </a:solidFill>
                <a:effectLst/>
                <a:latin typeface="Times New Roman" panose="02020603050405020304" pitchFamily="18" charset="0"/>
                <a:ea typeface="Times New Roman" panose="02020603050405020304" pitchFamily="18" charset="0"/>
              </a:rPr>
              <a:t>15 </a:t>
            </a:r>
            <a:r>
              <a:rPr lang="en-AU" sz="2200" dirty="0">
                <a:solidFill>
                  <a:schemeClr val="bg1"/>
                </a:solidFill>
                <a:effectLst/>
                <a:latin typeface="Times New Roman" panose="02020603050405020304" pitchFamily="18" charset="0"/>
                <a:ea typeface="Times New Roman" panose="02020603050405020304" pitchFamily="18" charset="0"/>
              </a:rPr>
              <a:t>And the </a:t>
            </a:r>
            <a:r>
              <a:rPr lang="en-AU" sz="2200" cap="small" dirty="0">
                <a:solidFill>
                  <a:schemeClr val="bg1"/>
                </a:solidFill>
                <a:effectLst/>
                <a:latin typeface="Times New Roman" panose="02020603050405020304" pitchFamily="18" charset="0"/>
                <a:ea typeface="Times New Roman" panose="02020603050405020304" pitchFamily="18" charset="0"/>
              </a:rPr>
              <a:t>Lord</a:t>
            </a:r>
            <a:r>
              <a:rPr lang="en-AU" sz="2200" dirty="0">
                <a:solidFill>
                  <a:schemeClr val="bg1"/>
                </a:solidFill>
                <a:effectLst/>
                <a:latin typeface="Times New Roman" panose="02020603050405020304" pitchFamily="18" charset="0"/>
                <a:ea typeface="Times New Roman" panose="02020603050405020304" pitchFamily="18" charset="0"/>
              </a:rPr>
              <a:t> will utterly destroy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200" dirty="0">
                <a:solidFill>
                  <a:schemeClr val="bg1"/>
                </a:solidFill>
                <a:effectLst/>
                <a:latin typeface="Times New Roman" panose="02020603050405020304" pitchFamily="18" charset="0"/>
                <a:ea typeface="Times New Roman" panose="02020603050405020304" pitchFamily="18" charset="0"/>
              </a:rPr>
              <a:t>the tongue of the Sea of Egypt,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200" dirty="0">
                <a:solidFill>
                  <a:schemeClr val="bg1"/>
                </a:solidFill>
                <a:effectLst/>
                <a:latin typeface="Times New Roman" panose="02020603050405020304" pitchFamily="18" charset="0"/>
                <a:ea typeface="Times New Roman" panose="02020603050405020304" pitchFamily="18" charset="0"/>
              </a:rPr>
              <a:t>and will wave his hand over the River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200" dirty="0">
                <a:solidFill>
                  <a:schemeClr val="bg1"/>
                </a:solidFill>
                <a:effectLst/>
                <a:latin typeface="Times New Roman" panose="02020603050405020304" pitchFamily="18" charset="0"/>
                <a:ea typeface="Times New Roman" panose="02020603050405020304" pitchFamily="18" charset="0"/>
              </a:rPr>
              <a:t>with his scorching breath,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200" dirty="0">
                <a:solidFill>
                  <a:schemeClr val="bg1"/>
                </a:solidFill>
                <a:effectLst/>
                <a:latin typeface="Times New Roman" panose="02020603050405020304" pitchFamily="18" charset="0"/>
                <a:ea typeface="Times New Roman" panose="02020603050405020304" pitchFamily="18" charset="0"/>
              </a:rPr>
              <a:t>and strike it into seven channels, </a:t>
            </a:r>
            <a:endParaRPr lang="en-AU" sz="22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pPr>
            <a:r>
              <a:rPr lang="en-AU" sz="2200" dirty="0">
                <a:solidFill>
                  <a:schemeClr val="bg1"/>
                </a:solidFill>
                <a:effectLst/>
                <a:latin typeface="Times New Roman" panose="02020603050405020304" pitchFamily="18" charset="0"/>
                <a:ea typeface="Times New Roman" panose="02020603050405020304" pitchFamily="18" charset="0"/>
              </a:rPr>
              <a:t>and he will lead people across in sandals. </a:t>
            </a:r>
            <a:endParaRPr lang="en-AU" sz="22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814828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2218364"/>
          </a:xfrm>
          <a:prstGeom prst="rect">
            <a:avLst/>
          </a:prstGeom>
          <a:noFill/>
          <a:ln w="9525">
            <a:noFill/>
            <a:miter lim="800000"/>
            <a:headEnd/>
            <a:tailEnd/>
          </a:ln>
        </p:spPr>
        <p:txBody>
          <a:bodyPr wrap="square">
            <a:prstTxWarp prst="textNoShape">
              <a:avLst/>
            </a:prstTxWarp>
            <a:spAutoFit/>
          </a:bodyPr>
          <a:lstStyle/>
          <a:p>
            <a:pPr>
              <a:lnSpc>
                <a:spcPct val="120000"/>
              </a:lnSpc>
              <a:spcAft>
                <a:spcPts val="1000"/>
              </a:spcAft>
              <a:buNone/>
              <a:tabLst>
                <a:tab pos="127000" algn="r"/>
                <a:tab pos="254000" algn="l"/>
              </a:tabLst>
            </a:pPr>
            <a:r>
              <a:rPr lang="en-AU" sz="2400" b="1" baseline="30000" dirty="0">
                <a:solidFill>
                  <a:schemeClr val="bg1"/>
                </a:solidFill>
                <a:effectLst/>
                <a:latin typeface="Times New Roman" panose="02020603050405020304" pitchFamily="18" charset="0"/>
                <a:ea typeface="Times New Roman" panose="02020603050405020304" pitchFamily="18" charset="0"/>
              </a:rPr>
              <a:t>16 </a:t>
            </a:r>
            <a:r>
              <a:rPr lang="en-AU" sz="2400" dirty="0">
                <a:solidFill>
                  <a:schemeClr val="bg1"/>
                </a:solidFill>
                <a:effectLst/>
                <a:latin typeface="Times New Roman" panose="02020603050405020304" pitchFamily="18" charset="0"/>
                <a:ea typeface="Times New Roman" panose="02020603050405020304" pitchFamily="18" charset="0"/>
              </a:rPr>
              <a:t>And there will be a highway from Assyria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pPr>
            <a:r>
              <a:rPr lang="en-AU" sz="2400" dirty="0">
                <a:solidFill>
                  <a:schemeClr val="bg1"/>
                </a:solidFill>
                <a:effectLst/>
                <a:latin typeface="Times New Roman" panose="02020603050405020304" pitchFamily="18" charset="0"/>
                <a:ea typeface="Times New Roman" panose="02020603050405020304" pitchFamily="18" charset="0"/>
              </a:rPr>
              <a:t>for the remnant that remains of his people,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buNone/>
              <a:tabLst>
                <a:tab pos="127000" algn="r"/>
                <a:tab pos="254000" algn="l"/>
              </a:tabLst>
            </a:pPr>
            <a:r>
              <a:rPr lang="en-AU" sz="2400" dirty="0">
                <a:solidFill>
                  <a:schemeClr val="bg1"/>
                </a:solidFill>
                <a:effectLst/>
                <a:latin typeface="Times New Roman" panose="02020603050405020304" pitchFamily="18" charset="0"/>
                <a:ea typeface="Times New Roman" panose="02020603050405020304" pitchFamily="18" charset="0"/>
              </a:rPr>
              <a:t>as there was for Israel </a:t>
            </a:r>
            <a:endParaRPr lang="en-AU" sz="2400" dirty="0">
              <a:solidFill>
                <a:schemeClr val="bg1"/>
              </a:solidFill>
              <a:effectLst/>
              <a:latin typeface="Calibri" panose="020F0502020204030204" pitchFamily="34" charset="0"/>
              <a:ea typeface="Times New Roman" panose="02020603050405020304" pitchFamily="18" charset="0"/>
            </a:endParaRPr>
          </a:p>
          <a:p>
            <a:pPr>
              <a:lnSpc>
                <a:spcPct val="120000"/>
              </a:lnSpc>
              <a:spcAft>
                <a:spcPts val="1000"/>
              </a:spcAft>
            </a:pPr>
            <a:r>
              <a:rPr lang="en-AU" sz="2400" dirty="0">
                <a:solidFill>
                  <a:schemeClr val="bg1"/>
                </a:solidFill>
                <a:effectLst/>
                <a:latin typeface="Times New Roman" panose="02020603050405020304" pitchFamily="18" charset="0"/>
                <a:ea typeface="Times New Roman" panose="02020603050405020304" pitchFamily="18" charset="0"/>
              </a:rPr>
              <a:t>when they came up from the land of Egypt. </a:t>
            </a:r>
            <a:endParaRPr lang="en-AU" sz="24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28154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A New Earth.  Filled with the Holy Fearful Presence of God.</a:t>
            </a:r>
            <a:endParaRPr lang="en-AU" sz="2000" dirty="0">
              <a:solidFill>
                <a:srgbClr val="FFFF00"/>
              </a:solidFill>
              <a:cs typeface="Times New Roman" panose="02020603050405020304" pitchFamily="18" charset="0"/>
            </a:endParaRPr>
          </a:p>
        </p:txBody>
      </p:sp>
      <p:sp>
        <p:nvSpPr>
          <p:cNvPr id="12" name="TextBox 11">
            <a:extLst>
              <a:ext uri="{FF2B5EF4-FFF2-40B4-BE49-F238E27FC236}">
                <a16:creationId xmlns:a16="http://schemas.microsoft.com/office/drawing/2014/main" id="{ABCDDF82-6905-4B34-2598-221AEE3D48DF}"/>
              </a:ext>
            </a:extLst>
          </p:cNvPr>
          <p:cNvSpPr txBox="1"/>
          <p:nvPr/>
        </p:nvSpPr>
        <p:spPr>
          <a:xfrm>
            <a:off x="0" y="1304716"/>
            <a:ext cx="2587084" cy="400110"/>
          </a:xfrm>
          <a:prstGeom prst="rect">
            <a:avLst/>
          </a:prstGeom>
          <a:noFill/>
        </p:spPr>
        <p:txBody>
          <a:bodyPr wrap="square" rtlCol="0">
            <a:spAutoFit/>
          </a:bodyPr>
          <a:lstStyle/>
          <a:p>
            <a:pPr lvl="0">
              <a:defRPr/>
            </a:pPr>
            <a:r>
              <a:rPr lang="en-AU" sz="2000" dirty="0">
                <a:solidFill>
                  <a:srgbClr val="FFFF00"/>
                </a:solidFill>
                <a:latin typeface="Times New Roman" panose="02020603050405020304" pitchFamily="18" charset="0"/>
                <a:cs typeface="Times New Roman" panose="02020603050405020304" pitchFamily="18" charset="0"/>
              </a:rPr>
              <a:t>A Messianic Prophecy</a:t>
            </a:r>
            <a:endParaRPr lang="en-AU" sz="2000" dirty="0">
              <a:solidFill>
                <a:srgbClr val="FFFF00"/>
              </a:solidFill>
              <a:cs typeface="Times New Roman" panose="02020603050405020304" pitchFamily="18" charset="0"/>
            </a:endParaRPr>
          </a:p>
        </p:txBody>
      </p:sp>
      <p:sp>
        <p:nvSpPr>
          <p:cNvPr id="24" name="TextBox 23">
            <a:extLst>
              <a:ext uri="{FF2B5EF4-FFF2-40B4-BE49-F238E27FC236}">
                <a16:creationId xmlns:a16="http://schemas.microsoft.com/office/drawing/2014/main" id="{2F96BBE2-6B11-59C9-D3AA-814366C94C20}"/>
              </a:ext>
            </a:extLst>
          </p:cNvPr>
          <p:cNvSpPr txBox="1"/>
          <p:nvPr/>
        </p:nvSpPr>
        <p:spPr>
          <a:xfrm>
            <a:off x="50314" y="381386"/>
            <a:ext cx="9082536" cy="923330"/>
          </a:xfrm>
          <a:prstGeom prst="rect">
            <a:avLst/>
          </a:prstGeom>
          <a:noFill/>
          <a:ln>
            <a:solidFill>
              <a:schemeClr val="bg1"/>
            </a:solidFill>
          </a:ln>
        </p:spPr>
        <p:txBody>
          <a:bodyPr wrap="square" rtlCol="0">
            <a:spAutoFit/>
          </a:bodyPr>
          <a:lstStyle/>
          <a:p>
            <a:pPr lvl="0">
              <a:defRPr/>
            </a:pPr>
            <a:r>
              <a:rPr lang="en-AU" dirty="0">
                <a:solidFill>
                  <a:srgbClr val="FFFC00"/>
                </a:solidFill>
                <a:latin typeface="Times New Roman" panose="02020603050405020304" pitchFamily="18" charset="0"/>
                <a:cs typeface="Times New Roman" panose="02020603050405020304" pitchFamily="18" charset="0"/>
              </a:rPr>
              <a:t>The world into which Isaiah Prophesied</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Great uncertainty;  Changing alliances;  Rise &amp; fall of world superpowers;  Wealth divide.</a:t>
            </a:r>
          </a:p>
          <a:p>
            <a:pPr marL="285750" lvl="0" indent="-1968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divided Kingdom of  Judah  &amp;  Israel (Ephram)</a:t>
            </a:r>
          </a:p>
        </p:txBody>
      </p:sp>
      <p:sp>
        <p:nvSpPr>
          <p:cNvPr id="2" name="TextBox 1">
            <a:extLst>
              <a:ext uri="{FF2B5EF4-FFF2-40B4-BE49-F238E27FC236}">
                <a16:creationId xmlns:a16="http://schemas.microsoft.com/office/drawing/2014/main" id="{85FE49E1-6D70-A1A5-42AD-AD71F2378912}"/>
              </a:ext>
            </a:extLst>
          </p:cNvPr>
          <p:cNvSpPr txBox="1"/>
          <p:nvPr/>
        </p:nvSpPr>
        <p:spPr>
          <a:xfrm>
            <a:off x="2497874" y="1304716"/>
            <a:ext cx="663497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coming King, who would restore the glory-days of a united Israel</a:t>
            </a:r>
          </a:p>
        </p:txBody>
      </p:sp>
      <p:pic>
        <p:nvPicPr>
          <p:cNvPr id="5" name="Picture 4">
            <a:extLst>
              <a:ext uri="{FF2B5EF4-FFF2-40B4-BE49-F238E27FC236}">
                <a16:creationId xmlns:a16="http://schemas.microsoft.com/office/drawing/2014/main" id="{EB613DB4-D3EC-8F2A-393F-999F5EE29B88}"/>
              </a:ext>
            </a:extLst>
          </p:cNvPr>
          <p:cNvPicPr>
            <a:picLocks noChangeAspect="1"/>
          </p:cNvPicPr>
          <p:nvPr/>
        </p:nvPicPr>
        <p:blipFill>
          <a:blip r:embed="rId3"/>
          <a:stretch>
            <a:fillRect/>
          </a:stretch>
        </p:blipFill>
        <p:spPr>
          <a:xfrm>
            <a:off x="1533293" y="2284438"/>
            <a:ext cx="2921620" cy="3190395"/>
          </a:xfrm>
          <a:prstGeom prst="rect">
            <a:avLst/>
          </a:prstGeom>
        </p:spPr>
      </p:pic>
      <p:sp>
        <p:nvSpPr>
          <p:cNvPr id="3" name="TextBox 2">
            <a:extLst>
              <a:ext uri="{FF2B5EF4-FFF2-40B4-BE49-F238E27FC236}">
                <a16:creationId xmlns:a16="http://schemas.microsoft.com/office/drawing/2014/main" id="{37C3DDFC-5D49-03E6-D7BE-802187EAD87B}"/>
              </a:ext>
            </a:extLst>
          </p:cNvPr>
          <p:cNvSpPr txBox="1"/>
          <p:nvPr/>
        </p:nvSpPr>
        <p:spPr>
          <a:xfrm>
            <a:off x="61464" y="1592146"/>
            <a:ext cx="9082536"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tree cut down, to re-shoot from the stump.  Kings of the line of David, cut back to the stump.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Messiah (Jesus) would bring a completely new Kingdom (Kingdom of God / Heaven)</a:t>
            </a:r>
          </a:p>
        </p:txBody>
      </p:sp>
    </p:spTree>
    <p:extLst>
      <p:ext uri="{BB962C8B-B14F-4D97-AF65-F5344CB8AC3E}">
        <p14:creationId xmlns:p14="http://schemas.microsoft.com/office/powerpoint/2010/main" val="209027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4" grpId="0" uiExpand="1" build="p" animBg="1"/>
      <p:bldP spid="2" grpId="0"/>
      <p:bldP spid="3" grpId="0" uiExpand="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28083</TotalTime>
  <Words>1726</Words>
  <Application>Microsoft Macintosh PowerPoint</Application>
  <PresentationFormat>On-screen Show (16:10)</PresentationFormat>
  <Paragraphs>151</Paragraphs>
  <Slides>13</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396</cp:revision>
  <cp:lastPrinted>2025-12-06T01:58:23Z</cp:lastPrinted>
  <dcterms:created xsi:type="dcterms:W3CDTF">2024-07-12T04:24:48Z</dcterms:created>
  <dcterms:modified xsi:type="dcterms:W3CDTF">2025-12-06T02:04:06Z</dcterms:modified>
</cp:coreProperties>
</file>